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Arita Buri Bold" panose="020B0604020202020204" charset="-127"/>
      <p:regular r:id="rId14"/>
    </p:embeddedFont>
    <p:embeddedFont>
      <p:font typeface="Arimo" panose="020B0604020202020204" charset="0"/>
      <p:regular r:id="rId15"/>
    </p:embeddedFont>
    <p:embeddedFont>
      <p:font typeface="Calibri" panose="020F0502020204030204" pitchFamily="34" charset="0"/>
      <p:regular r:id="rId16"/>
      <p:bold r:id="rId17"/>
      <p:italic r:id="rId18"/>
      <p:boldItalic r:id="rId19"/>
    </p:embeddedFont>
    <p:embeddedFont>
      <p:font typeface="DM Sans" panose="020B0604020202020204" charset="0"/>
      <p:regular r:id="rId20"/>
    </p:embeddedFont>
    <p:embeddedFont>
      <p:font typeface="DM Sans Bold" panose="020B0604020202020204" charset="0"/>
      <p:regular r:id="rId21"/>
    </p:embeddedFont>
    <p:embeddedFont>
      <p:font typeface="Glacial Indifference Bold" panose="020B0604020202020204" charset="0"/>
      <p:regular r:id="rId22"/>
    </p:embeddedFont>
    <p:embeddedFont>
      <p:font typeface="HK Grotesk Light" panose="020B0604020202020204" charset="-52"/>
      <p:regular r:id="rId23"/>
    </p:embeddedFont>
    <p:embeddedFont>
      <p:font typeface="Old Standard" panose="020B0604020202020204" charset="0"/>
      <p:regular r:id="rId24"/>
    </p:embeddedFont>
    <p:embeddedFont>
      <p:font typeface="Times Neue Roman"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11/20/2020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3B8A7"/>
        </a:solidFill>
        <a:effectLst/>
      </p:bgPr>
    </p:bg>
    <p:spTree>
      <p:nvGrpSpPr>
        <p:cNvPr id="1" name=""/>
        <p:cNvGrpSpPr/>
        <p:nvPr/>
      </p:nvGrpSpPr>
      <p:grpSpPr>
        <a:xfrm>
          <a:off x="0" y="0"/>
          <a:ext cx="0" cy="0"/>
          <a:chOff x="0" y="0"/>
          <a:chExt cx="0" cy="0"/>
        </a:xfrm>
      </p:grpSpPr>
      <p:grpSp>
        <p:nvGrpSpPr>
          <p:cNvPr id="2" name="Group 2"/>
          <p:cNvGrpSpPr/>
          <p:nvPr/>
        </p:nvGrpSpPr>
        <p:grpSpPr>
          <a:xfrm>
            <a:off x="1382751" y="2887079"/>
            <a:ext cx="5543617" cy="4512841"/>
            <a:chOff x="0" y="0"/>
            <a:chExt cx="7391489" cy="6017122"/>
          </a:xfrm>
        </p:grpSpPr>
        <p:sp>
          <p:nvSpPr>
            <p:cNvPr id="3" name="TextBox 3"/>
            <p:cNvSpPr txBox="1"/>
            <p:nvPr/>
          </p:nvSpPr>
          <p:spPr>
            <a:xfrm>
              <a:off x="0" y="161925"/>
              <a:ext cx="7391489" cy="3966575"/>
            </a:xfrm>
            <a:prstGeom prst="rect">
              <a:avLst/>
            </a:prstGeom>
          </p:spPr>
          <p:txBody>
            <a:bodyPr lIns="0" tIns="0" rIns="0" bIns="0" rtlCol="0" anchor="t">
              <a:spAutoFit/>
            </a:bodyPr>
            <a:lstStyle/>
            <a:p>
              <a:pPr>
                <a:lnSpc>
                  <a:spcPts val="11330"/>
                </a:lnSpc>
              </a:pPr>
              <a:r>
                <a:rPr lang="en-US" sz="11000" spc="-110">
                  <a:solidFill>
                    <a:srgbClr val="264C3D"/>
                  </a:solidFill>
                  <a:latin typeface="Arita Buri Bold"/>
                </a:rPr>
                <a:t>Final Project </a:t>
              </a:r>
            </a:p>
          </p:txBody>
        </p:sp>
        <p:sp>
          <p:nvSpPr>
            <p:cNvPr id="4" name="TextBox 4"/>
            <p:cNvSpPr txBox="1"/>
            <p:nvPr/>
          </p:nvSpPr>
          <p:spPr>
            <a:xfrm>
              <a:off x="0" y="4554144"/>
              <a:ext cx="7391489" cy="1462978"/>
            </a:xfrm>
            <a:prstGeom prst="rect">
              <a:avLst/>
            </a:prstGeom>
          </p:spPr>
          <p:txBody>
            <a:bodyPr lIns="0" tIns="0" rIns="0" bIns="0" rtlCol="0" anchor="t">
              <a:spAutoFit/>
            </a:bodyPr>
            <a:lstStyle/>
            <a:p>
              <a:pPr>
                <a:lnSpc>
                  <a:spcPts val="4480"/>
                </a:lnSpc>
              </a:pPr>
              <a:r>
                <a:rPr lang="en-US" sz="3200" spc="128">
                  <a:solidFill>
                    <a:srgbClr val="FFFFFF"/>
                  </a:solidFill>
                  <a:latin typeface="HK Grotesk Light"/>
                </a:rPr>
                <a:t>Author:Kamza Dias</a:t>
              </a:r>
            </a:p>
            <a:p>
              <a:pPr marL="0" lvl="0" indent="0">
                <a:lnSpc>
                  <a:spcPts val="4480"/>
                </a:lnSpc>
              </a:pPr>
              <a:r>
                <a:rPr lang="en-US" sz="3200" spc="128">
                  <a:solidFill>
                    <a:srgbClr val="FFFFFF"/>
                  </a:solidFill>
                  <a:latin typeface="HK Grotesk Light"/>
                </a:rPr>
                <a:t>Group:SE-2001</a:t>
              </a:r>
            </a:p>
          </p:txBody>
        </p:sp>
      </p:grpSp>
      <p:pic>
        <p:nvPicPr>
          <p:cNvPr id="5" name="Picture 5"/>
          <p:cNvPicPr>
            <a:picLocks noChangeAspect="1"/>
          </p:cNvPicPr>
          <p:nvPr/>
        </p:nvPicPr>
        <p:blipFill>
          <a:blip r:embed="rId2">
            <a:alphaModFix amt="12000"/>
          </a:blip>
          <a:srcRect/>
          <a:stretch>
            <a:fillRect/>
          </a:stretch>
        </p:blipFill>
        <p:spPr>
          <a:xfrm rot="4524093">
            <a:off x="9078522" y="738064"/>
            <a:ext cx="7501714" cy="8855614"/>
          </a:xfrm>
          <a:prstGeom prst="rect">
            <a:avLst/>
          </a:prstGeom>
        </p:spPr>
      </p:pic>
      <p:pic>
        <p:nvPicPr>
          <p:cNvPr id="6" name="Picture 6"/>
          <p:cNvPicPr>
            <a:picLocks noChangeAspect="1"/>
          </p:cNvPicPr>
          <p:nvPr/>
        </p:nvPicPr>
        <p:blipFill>
          <a:blip r:embed="rId3"/>
          <a:srcRect/>
          <a:stretch>
            <a:fillRect/>
          </a:stretch>
        </p:blipFill>
        <p:spPr>
          <a:xfrm>
            <a:off x="8935057" y="2094031"/>
            <a:ext cx="7788643" cy="614368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30000"/>
          </a:blip>
          <a:srcRect/>
          <a:stretch>
            <a:fillRect/>
          </a:stretch>
        </p:blipFill>
        <p:spPr>
          <a:xfrm rot="9279580">
            <a:off x="1487146" y="1319477"/>
            <a:ext cx="6478766" cy="7648046"/>
          </a:xfrm>
          <a:prstGeom prst="rect">
            <a:avLst/>
          </a:prstGeom>
        </p:spPr>
      </p:pic>
      <p:pic>
        <p:nvPicPr>
          <p:cNvPr id="3" name="Picture 3"/>
          <p:cNvPicPr>
            <a:picLocks noChangeAspect="1"/>
          </p:cNvPicPr>
          <p:nvPr/>
        </p:nvPicPr>
        <p:blipFill>
          <a:blip r:embed="rId3"/>
          <a:srcRect/>
          <a:stretch>
            <a:fillRect/>
          </a:stretch>
        </p:blipFill>
        <p:spPr>
          <a:xfrm rot="6691162">
            <a:off x="8891988" y="421398"/>
            <a:ext cx="8258045" cy="9748448"/>
          </a:xfrm>
          <a:prstGeom prst="rect">
            <a:avLst/>
          </a:prstGeom>
        </p:spPr>
      </p:pic>
      <p:grpSp>
        <p:nvGrpSpPr>
          <p:cNvPr id="4" name="Group 4"/>
          <p:cNvGrpSpPr/>
          <p:nvPr/>
        </p:nvGrpSpPr>
        <p:grpSpPr>
          <a:xfrm>
            <a:off x="9290882" y="2538360"/>
            <a:ext cx="8121936" cy="4644590"/>
            <a:chOff x="0" y="0"/>
            <a:chExt cx="10829247" cy="6192787"/>
          </a:xfrm>
        </p:grpSpPr>
        <p:sp>
          <p:nvSpPr>
            <p:cNvPr id="5" name="TextBox 5"/>
            <p:cNvSpPr txBox="1"/>
            <p:nvPr/>
          </p:nvSpPr>
          <p:spPr>
            <a:xfrm>
              <a:off x="0" y="-47625"/>
              <a:ext cx="10829247" cy="887008"/>
            </a:xfrm>
            <a:prstGeom prst="rect">
              <a:avLst/>
            </a:prstGeom>
          </p:spPr>
          <p:txBody>
            <a:bodyPr lIns="0" tIns="0" rIns="0" bIns="0" rtlCol="0" anchor="t">
              <a:spAutoFit/>
            </a:bodyPr>
            <a:lstStyle/>
            <a:p>
              <a:pPr marL="0" lvl="0" indent="0">
                <a:lnSpc>
                  <a:spcPts val="5459"/>
                </a:lnSpc>
              </a:pPr>
              <a:r>
                <a:rPr lang="en-US" sz="4199">
                  <a:solidFill>
                    <a:srgbClr val="FFFFFF"/>
                  </a:solidFill>
                  <a:latin typeface="Arita Buri Bold"/>
                </a:rPr>
                <a:t>              Conclusion</a:t>
              </a:r>
            </a:p>
          </p:txBody>
        </p:sp>
        <p:sp>
          <p:nvSpPr>
            <p:cNvPr id="6" name="TextBox 6"/>
            <p:cNvSpPr txBox="1"/>
            <p:nvPr/>
          </p:nvSpPr>
          <p:spPr>
            <a:xfrm>
              <a:off x="0" y="960916"/>
              <a:ext cx="10829247" cy="5231872"/>
            </a:xfrm>
            <a:prstGeom prst="rect">
              <a:avLst/>
            </a:prstGeom>
          </p:spPr>
          <p:txBody>
            <a:bodyPr lIns="0" tIns="0" rIns="0" bIns="0" rtlCol="0" anchor="t">
              <a:spAutoFit/>
            </a:bodyPr>
            <a:lstStyle/>
            <a:p>
              <a:pPr marL="0" lvl="0" indent="0">
                <a:lnSpc>
                  <a:spcPts val="3920"/>
                </a:lnSpc>
              </a:pPr>
              <a:r>
                <a:rPr lang="en-US" sz="2800">
                  <a:solidFill>
                    <a:srgbClr val="264C3D"/>
                  </a:solidFill>
                  <a:latin typeface="Old Standard"/>
                </a:rPr>
                <a:t>Many people do not visit a dental clinic every day because of the high cost of services, remoteness, lack of trust, or simply laziness to search for information about dental clinics. Taking these factors into account, I created a Telegram bot during a 2-week training practice that will combine all the necessary information, such as addresses, contacts, prices, social network services, etc.,</a:t>
              </a:r>
            </a:p>
          </p:txBody>
        </p:sp>
      </p:grpSp>
      <p:pic>
        <p:nvPicPr>
          <p:cNvPr id="7" name="Picture 7"/>
          <p:cNvPicPr>
            <a:picLocks noChangeAspect="1"/>
          </p:cNvPicPr>
          <p:nvPr/>
        </p:nvPicPr>
        <p:blipFill>
          <a:blip r:embed="rId4"/>
          <a:srcRect/>
          <a:stretch>
            <a:fillRect/>
          </a:stretch>
        </p:blipFill>
        <p:spPr>
          <a:xfrm>
            <a:off x="1399900" y="2342912"/>
            <a:ext cx="6874534" cy="503548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63B8A7"/>
        </a:solidFill>
        <a:effectLst/>
      </p:bgPr>
    </p:bg>
    <p:spTree>
      <p:nvGrpSpPr>
        <p:cNvPr id="1" name=""/>
        <p:cNvGrpSpPr/>
        <p:nvPr/>
      </p:nvGrpSpPr>
      <p:grpSpPr>
        <a:xfrm>
          <a:off x="0" y="0"/>
          <a:ext cx="0" cy="0"/>
          <a:chOff x="0" y="0"/>
          <a:chExt cx="0" cy="0"/>
        </a:xfrm>
      </p:grpSpPr>
      <p:grpSp>
        <p:nvGrpSpPr>
          <p:cNvPr id="2" name="Group 2"/>
          <p:cNvGrpSpPr/>
          <p:nvPr/>
        </p:nvGrpSpPr>
        <p:grpSpPr>
          <a:xfrm>
            <a:off x="9862135" y="3326241"/>
            <a:ext cx="8129834" cy="2600148"/>
            <a:chOff x="0" y="66675"/>
            <a:chExt cx="10839779" cy="3466863"/>
          </a:xfrm>
        </p:grpSpPr>
        <p:sp>
          <p:nvSpPr>
            <p:cNvPr id="3" name="TextBox 3"/>
            <p:cNvSpPr txBox="1"/>
            <p:nvPr/>
          </p:nvSpPr>
          <p:spPr>
            <a:xfrm>
              <a:off x="0" y="66675"/>
              <a:ext cx="10839779" cy="1551912"/>
            </a:xfrm>
            <a:prstGeom prst="rect">
              <a:avLst/>
            </a:prstGeom>
          </p:spPr>
          <p:txBody>
            <a:bodyPr lIns="0" tIns="0" rIns="0" bIns="0" rtlCol="0" anchor="t">
              <a:spAutoFit/>
            </a:bodyPr>
            <a:lstStyle/>
            <a:p>
              <a:pPr marL="0" lvl="0" indent="0">
                <a:lnSpc>
                  <a:spcPts val="8799"/>
                </a:lnSpc>
              </a:pPr>
              <a:r>
                <a:rPr lang="en-US" sz="7999">
                  <a:solidFill>
                    <a:srgbClr val="264C3D"/>
                  </a:solidFill>
                  <a:latin typeface="Arita Buri Bold"/>
                </a:rPr>
                <a:t>Links(GitHub)</a:t>
              </a:r>
            </a:p>
          </p:txBody>
        </p:sp>
        <p:sp>
          <p:nvSpPr>
            <p:cNvPr id="4" name="TextBox 4"/>
            <p:cNvSpPr txBox="1"/>
            <p:nvPr/>
          </p:nvSpPr>
          <p:spPr>
            <a:xfrm>
              <a:off x="0" y="2023040"/>
              <a:ext cx="10839779" cy="1510498"/>
            </a:xfrm>
            <a:prstGeom prst="rect">
              <a:avLst/>
            </a:prstGeom>
          </p:spPr>
          <p:txBody>
            <a:bodyPr lIns="0" tIns="0" rIns="0" bIns="0" rtlCol="0" anchor="t">
              <a:spAutoFit/>
            </a:bodyPr>
            <a:lstStyle/>
            <a:p>
              <a:pPr marL="0" lvl="0" indent="0">
                <a:lnSpc>
                  <a:spcPts val="4479"/>
                </a:lnSpc>
              </a:pPr>
              <a:r>
                <a:rPr lang="en-US" sz="3199" u="none" spc="127" dirty="0">
                  <a:solidFill>
                    <a:srgbClr val="FFFFFF"/>
                  </a:solidFill>
                  <a:latin typeface="HK Grotesk Light"/>
                </a:rPr>
                <a:t>https://github.com/kamzadias/StomatologyKZ.git</a:t>
              </a:r>
            </a:p>
          </p:txBody>
        </p:sp>
      </p:grpSp>
      <p:pic>
        <p:nvPicPr>
          <p:cNvPr id="5" name="Picture 5"/>
          <p:cNvPicPr>
            <a:picLocks noChangeAspect="1"/>
          </p:cNvPicPr>
          <p:nvPr/>
        </p:nvPicPr>
        <p:blipFill>
          <a:blip r:embed="rId2">
            <a:alphaModFix amt="30000"/>
          </a:blip>
          <a:srcRect/>
          <a:stretch>
            <a:fillRect/>
          </a:stretch>
        </p:blipFill>
        <p:spPr>
          <a:xfrm rot="-7351815">
            <a:off x="1375955" y="1301811"/>
            <a:ext cx="7412922" cy="7683377"/>
          </a:xfrm>
          <a:prstGeom prst="rect">
            <a:avLst/>
          </a:prstGeom>
        </p:spPr>
      </p:pic>
      <p:pic>
        <p:nvPicPr>
          <p:cNvPr id="6" name="Picture 6"/>
          <p:cNvPicPr>
            <a:picLocks noChangeAspect="1"/>
          </p:cNvPicPr>
          <p:nvPr/>
        </p:nvPicPr>
        <p:blipFill>
          <a:blip r:embed="rId3"/>
          <a:srcRect/>
          <a:stretch>
            <a:fillRect/>
          </a:stretch>
        </p:blipFill>
        <p:spPr>
          <a:xfrm>
            <a:off x="1210024" y="1996037"/>
            <a:ext cx="8298445" cy="576134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27362" y="195448"/>
            <a:ext cx="17708238" cy="8467574"/>
          </a:xfrm>
          <a:prstGeom prst="rect">
            <a:avLst/>
          </a:prstGeom>
        </p:spPr>
        <p:txBody>
          <a:bodyPr wrap="square" lIns="0" tIns="0" rIns="0" bIns="0" rtlCol="0" anchor="t">
            <a:spAutoFit/>
          </a:bodyPr>
          <a:lstStyle/>
          <a:p>
            <a:pPr>
              <a:lnSpc>
                <a:spcPts val="3907"/>
              </a:lnSpc>
              <a:spcBef>
                <a:spcPct val="0"/>
              </a:spcBef>
            </a:pPr>
            <a:r>
              <a:rPr lang="en-US" sz="2790" dirty="0">
                <a:solidFill>
                  <a:srgbClr val="000000"/>
                </a:solidFill>
                <a:latin typeface="Times Neue Roman"/>
              </a:rPr>
              <a:t>                         Reference List </a:t>
            </a:r>
          </a:p>
          <a:p>
            <a:pPr>
              <a:lnSpc>
                <a:spcPts val="3907"/>
              </a:lnSpc>
              <a:spcBef>
                <a:spcPct val="0"/>
              </a:spcBef>
            </a:pPr>
            <a:r>
              <a:rPr lang="en-US" sz="2790" dirty="0">
                <a:solidFill>
                  <a:srgbClr val="000000"/>
                </a:solidFill>
                <a:latin typeface="Times Neue Roman"/>
              </a:rPr>
              <a:t>Abdel Aal, A. (2020). How to Create a Telegram Bot. Retrieved 18 November 2020, from </a:t>
            </a:r>
          </a:p>
          <a:p>
            <a:pPr>
              <a:lnSpc>
                <a:spcPts val="3907"/>
              </a:lnSpc>
              <a:spcBef>
                <a:spcPct val="0"/>
              </a:spcBef>
            </a:pPr>
            <a:r>
              <a:rPr lang="kk-KZ" sz="2790" dirty="0">
                <a:solidFill>
                  <a:srgbClr val="000000"/>
                </a:solidFill>
                <a:latin typeface="Times Neue Roman"/>
              </a:rPr>
              <a:t>	</a:t>
            </a:r>
            <a:r>
              <a:rPr lang="en-US" sz="2790" dirty="0">
                <a:solidFill>
                  <a:srgbClr val="000000"/>
                </a:solidFill>
                <a:latin typeface="Times Neue Roman"/>
              </a:rPr>
              <a:t>https://www.toptal.com/python/telegram-bot-tutorial-python</a:t>
            </a:r>
          </a:p>
          <a:p>
            <a:pPr>
              <a:lnSpc>
                <a:spcPts val="3907"/>
              </a:lnSpc>
              <a:spcBef>
                <a:spcPct val="0"/>
              </a:spcBef>
            </a:pPr>
            <a:endParaRPr lang="en-US" sz="2790" dirty="0">
              <a:solidFill>
                <a:srgbClr val="000000"/>
              </a:solidFill>
              <a:latin typeface="Times Neue Roman"/>
            </a:endParaRPr>
          </a:p>
          <a:p>
            <a:pPr>
              <a:lnSpc>
                <a:spcPts val="3907"/>
              </a:lnSpc>
              <a:spcBef>
                <a:spcPct val="0"/>
              </a:spcBef>
            </a:pPr>
            <a:r>
              <a:rPr lang="en-US" sz="2790" dirty="0" err="1">
                <a:solidFill>
                  <a:srgbClr val="000000"/>
                </a:solidFill>
                <a:latin typeface="Times Neue Roman"/>
              </a:rPr>
              <a:t>Cosmodent</a:t>
            </a:r>
            <a:r>
              <a:rPr lang="en-US" sz="2790" dirty="0">
                <a:solidFill>
                  <a:srgbClr val="000000"/>
                </a:solidFill>
                <a:latin typeface="Times Neue Roman"/>
              </a:rPr>
              <a:t> (</a:t>
            </a:r>
            <a:r>
              <a:rPr lang="en-US" sz="2790" dirty="0" err="1">
                <a:solidFill>
                  <a:srgbClr val="000000"/>
                </a:solidFill>
                <a:latin typeface="Times Neue Roman"/>
              </a:rPr>
              <a:t>n.d</a:t>
            </a:r>
            <a:r>
              <a:rPr lang="en-US" sz="2790" dirty="0">
                <a:solidFill>
                  <a:srgbClr val="000000"/>
                </a:solidFill>
                <a:latin typeface="Times Neue Roman"/>
              </a:rPr>
              <a:t>). Tips for Choosing the Best Dental Clinic. Retrieved 14 November 2020, from  </a:t>
            </a:r>
          </a:p>
          <a:p>
            <a:pPr>
              <a:lnSpc>
                <a:spcPts val="3907"/>
              </a:lnSpc>
              <a:spcBef>
                <a:spcPct val="0"/>
              </a:spcBef>
            </a:pPr>
            <a:r>
              <a:rPr lang="kk-KZ" sz="2790" dirty="0">
                <a:solidFill>
                  <a:srgbClr val="000000"/>
                </a:solidFill>
                <a:latin typeface="Times Neue Roman"/>
              </a:rPr>
              <a:t>	</a:t>
            </a:r>
            <a:r>
              <a:rPr lang="en-US" sz="2790" dirty="0">
                <a:solidFill>
                  <a:srgbClr val="000000"/>
                </a:solidFill>
                <a:latin typeface="Times Neue Roman"/>
              </a:rPr>
              <a:t>https://www.cosmodentindia.com/blog/dental-clinic/tips-for-choosing-the-best-dental-clinic</a:t>
            </a:r>
          </a:p>
          <a:p>
            <a:pPr>
              <a:lnSpc>
                <a:spcPts val="3907"/>
              </a:lnSpc>
              <a:spcBef>
                <a:spcPct val="0"/>
              </a:spcBef>
            </a:pPr>
            <a:endParaRPr lang="en-US" sz="2790" dirty="0">
              <a:solidFill>
                <a:srgbClr val="000000"/>
              </a:solidFill>
              <a:latin typeface="Times Neue Roman"/>
            </a:endParaRPr>
          </a:p>
          <a:p>
            <a:pPr>
              <a:lnSpc>
                <a:spcPts val="3907"/>
              </a:lnSpc>
              <a:spcBef>
                <a:spcPct val="0"/>
              </a:spcBef>
            </a:pPr>
            <a:r>
              <a:rPr lang="en-US" sz="2790" dirty="0">
                <a:solidFill>
                  <a:srgbClr val="000000"/>
                </a:solidFill>
                <a:latin typeface="Times Neue Roman"/>
              </a:rPr>
              <a:t>Indian Claims. (2019, August 8). Best Tips on Choosing The Right Dentist and Dental Clinic – Indian Claims Retrieved 14 </a:t>
            </a:r>
            <a:r>
              <a:rPr lang="kk-KZ" sz="2790" dirty="0">
                <a:solidFill>
                  <a:srgbClr val="000000"/>
                </a:solidFill>
                <a:latin typeface="Times Neue Roman"/>
              </a:rPr>
              <a:t>	</a:t>
            </a:r>
            <a:r>
              <a:rPr lang="en-US" sz="2790" dirty="0">
                <a:solidFill>
                  <a:srgbClr val="000000"/>
                </a:solidFill>
                <a:latin typeface="Times Neue Roman"/>
              </a:rPr>
              <a:t>November 2020, from</a:t>
            </a:r>
          </a:p>
          <a:p>
            <a:pPr>
              <a:lnSpc>
                <a:spcPts val="3907"/>
              </a:lnSpc>
              <a:spcBef>
                <a:spcPct val="0"/>
              </a:spcBef>
            </a:pPr>
            <a:r>
              <a:rPr lang="kk-KZ" sz="2790" dirty="0">
                <a:solidFill>
                  <a:srgbClr val="000000"/>
                </a:solidFill>
                <a:latin typeface="Times Neue Roman"/>
              </a:rPr>
              <a:t>	</a:t>
            </a:r>
            <a:r>
              <a:rPr lang="en-US" sz="2790" dirty="0">
                <a:solidFill>
                  <a:srgbClr val="000000"/>
                </a:solidFill>
                <a:latin typeface="Times Neue Roman"/>
              </a:rPr>
              <a:t>http://indianclaims.ca/best-tips-on-choosing-the-right-dentist-and-dental-clinic/</a:t>
            </a:r>
          </a:p>
          <a:p>
            <a:pPr>
              <a:lnSpc>
                <a:spcPts val="3907"/>
              </a:lnSpc>
              <a:spcBef>
                <a:spcPct val="0"/>
              </a:spcBef>
            </a:pPr>
            <a:endParaRPr lang="en-US" sz="2790" dirty="0">
              <a:solidFill>
                <a:srgbClr val="000000"/>
              </a:solidFill>
              <a:latin typeface="Times Neue Roman"/>
            </a:endParaRPr>
          </a:p>
          <a:p>
            <a:pPr>
              <a:lnSpc>
                <a:spcPts val="3907"/>
              </a:lnSpc>
              <a:spcBef>
                <a:spcPct val="0"/>
              </a:spcBef>
            </a:pPr>
            <a:r>
              <a:rPr lang="en-US" sz="2790" dirty="0">
                <a:solidFill>
                  <a:srgbClr val="000000"/>
                </a:solidFill>
                <a:latin typeface="Times Neue Roman"/>
              </a:rPr>
              <a:t>Telegram. (2020). Bots: An introduction for developers. Retrieved 18 November 2020, from https://core.telegram.org/bots</a:t>
            </a:r>
          </a:p>
          <a:p>
            <a:pPr>
              <a:lnSpc>
                <a:spcPts val="3907"/>
              </a:lnSpc>
              <a:spcBef>
                <a:spcPct val="0"/>
              </a:spcBef>
            </a:pPr>
            <a:endParaRPr lang="kk-KZ" sz="2790" dirty="0">
              <a:solidFill>
                <a:srgbClr val="000000"/>
              </a:solidFill>
              <a:latin typeface="Times Neue Roman"/>
            </a:endParaRPr>
          </a:p>
          <a:p>
            <a:pPr>
              <a:lnSpc>
                <a:spcPts val="3907"/>
              </a:lnSpc>
              <a:spcBef>
                <a:spcPct val="0"/>
              </a:spcBef>
            </a:pPr>
            <a:r>
              <a:rPr lang="en-US" sz="2790" dirty="0">
                <a:solidFill>
                  <a:srgbClr val="000000"/>
                </a:solidFill>
                <a:latin typeface="Times Neue Roman"/>
              </a:rPr>
              <a:t>Telegram (</a:t>
            </a:r>
            <a:r>
              <a:rPr lang="en-US" sz="2790" dirty="0" err="1">
                <a:solidFill>
                  <a:srgbClr val="000000"/>
                </a:solidFill>
                <a:latin typeface="Times Neue Roman"/>
              </a:rPr>
              <a:t>n.d</a:t>
            </a:r>
            <a:r>
              <a:rPr lang="en-US" sz="2790" dirty="0">
                <a:solidFill>
                  <a:srgbClr val="000000"/>
                </a:solidFill>
                <a:latin typeface="Times Neue Roman"/>
              </a:rPr>
              <a:t>). Telegram Bot API. Retrieved November 12, 2020 ,from https://core.telegram.org/bots/api</a:t>
            </a:r>
          </a:p>
          <a:p>
            <a:pPr>
              <a:lnSpc>
                <a:spcPts val="3907"/>
              </a:lnSpc>
              <a:spcBef>
                <a:spcPct val="0"/>
              </a:spcBef>
            </a:pPr>
            <a:endParaRPr lang="en-US" sz="2790" dirty="0">
              <a:solidFill>
                <a:srgbClr val="000000"/>
              </a:solidFill>
              <a:latin typeface="Times Neue Roman"/>
            </a:endParaRPr>
          </a:p>
          <a:p>
            <a:pPr>
              <a:lnSpc>
                <a:spcPts val="3907"/>
              </a:lnSpc>
              <a:spcBef>
                <a:spcPct val="0"/>
              </a:spcBef>
            </a:pPr>
            <a:r>
              <a:rPr lang="en-US" sz="2790" dirty="0" err="1">
                <a:solidFill>
                  <a:srgbClr val="000000"/>
                </a:solidFill>
                <a:latin typeface="Times Neue Roman"/>
              </a:rPr>
              <a:t>WeCure</a:t>
            </a:r>
            <a:r>
              <a:rPr lang="en-US" sz="2790" dirty="0">
                <a:solidFill>
                  <a:srgbClr val="000000"/>
                </a:solidFill>
                <a:latin typeface="Times Neue Roman"/>
              </a:rPr>
              <a:t> (</a:t>
            </a:r>
            <a:r>
              <a:rPr lang="en-US" sz="2790" dirty="0" err="1">
                <a:solidFill>
                  <a:srgbClr val="000000"/>
                </a:solidFill>
                <a:latin typeface="Times Neue Roman"/>
              </a:rPr>
              <a:t>n.d</a:t>
            </a:r>
            <a:r>
              <a:rPr lang="en-US" sz="2790" dirty="0">
                <a:solidFill>
                  <a:srgbClr val="000000"/>
                </a:solidFill>
                <a:latin typeface="Times Neue Roman"/>
              </a:rPr>
              <a:t>). 5 Factors to Consider when Choosing the Right Dental Clinic. Retrieved 14 November 2020, from</a:t>
            </a:r>
          </a:p>
          <a:p>
            <a:pPr>
              <a:lnSpc>
                <a:spcPts val="3907"/>
              </a:lnSpc>
              <a:spcBef>
                <a:spcPct val="0"/>
              </a:spcBef>
            </a:pPr>
            <a:r>
              <a:rPr lang="kk-KZ" sz="2790" dirty="0">
                <a:solidFill>
                  <a:srgbClr val="000000"/>
                </a:solidFill>
                <a:latin typeface="Times Neue Roman"/>
              </a:rPr>
              <a:t>	</a:t>
            </a:r>
            <a:r>
              <a:rPr lang="en-US" sz="2790" dirty="0">
                <a:solidFill>
                  <a:srgbClr val="000000"/>
                </a:solidFill>
                <a:latin typeface="Times Neue Roman"/>
              </a:rPr>
              <a:t>https://wecure.co.uk/5-factors-to-consider-when-choosing-a-dental-clinic/</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507748" y="3339192"/>
            <a:ext cx="8502890" cy="824093"/>
            <a:chOff x="0" y="0"/>
            <a:chExt cx="11337186" cy="862953"/>
          </a:xfrm>
        </p:grpSpPr>
        <p:grpSp>
          <p:nvGrpSpPr>
            <p:cNvPr id="3" name="Group 3"/>
            <p:cNvGrpSpPr/>
            <p:nvPr/>
          </p:nvGrpSpPr>
          <p:grpSpPr>
            <a:xfrm>
              <a:off x="0" y="0"/>
              <a:ext cx="11337186" cy="862953"/>
              <a:chOff x="0" y="0"/>
              <a:chExt cx="26080989" cy="1985207"/>
            </a:xfrm>
          </p:grpSpPr>
          <p:sp>
            <p:nvSpPr>
              <p:cNvPr id="4" name="Freeform 4"/>
              <p:cNvSpPr/>
              <p:nvPr/>
            </p:nvSpPr>
            <p:spPr>
              <a:xfrm>
                <a:off x="0" y="0"/>
                <a:ext cx="26080991" cy="1985208"/>
              </a:xfrm>
              <a:custGeom>
                <a:avLst/>
                <a:gdLst/>
                <a:ahLst/>
                <a:cxnLst/>
                <a:rect l="l" t="t" r="r" b="b"/>
                <a:pathLst>
                  <a:path w="26080991" h="1985208">
                    <a:moveTo>
                      <a:pt x="25956529" y="1985208"/>
                    </a:moveTo>
                    <a:lnTo>
                      <a:pt x="124460" y="1985208"/>
                    </a:lnTo>
                    <a:cubicBezTo>
                      <a:pt x="55880" y="1985208"/>
                      <a:pt x="0" y="1929327"/>
                      <a:pt x="0" y="1860747"/>
                    </a:cubicBezTo>
                    <a:lnTo>
                      <a:pt x="0" y="124460"/>
                    </a:lnTo>
                    <a:cubicBezTo>
                      <a:pt x="0" y="55880"/>
                      <a:pt x="55880" y="0"/>
                      <a:pt x="124460" y="0"/>
                    </a:cubicBezTo>
                    <a:lnTo>
                      <a:pt x="25956530" y="0"/>
                    </a:lnTo>
                    <a:cubicBezTo>
                      <a:pt x="26025109" y="0"/>
                      <a:pt x="26080991" y="55880"/>
                      <a:pt x="26080991" y="124460"/>
                    </a:cubicBezTo>
                    <a:lnTo>
                      <a:pt x="26080991" y="1860747"/>
                    </a:lnTo>
                    <a:cubicBezTo>
                      <a:pt x="26080991" y="1929328"/>
                      <a:pt x="26025109" y="1985208"/>
                      <a:pt x="25956530" y="1985208"/>
                    </a:cubicBezTo>
                    <a:close/>
                  </a:path>
                </a:pathLst>
              </a:custGeom>
              <a:solidFill>
                <a:srgbClr val="E8E8E8"/>
              </a:solidFill>
            </p:spPr>
          </p:sp>
        </p:grpSp>
        <p:sp>
          <p:nvSpPr>
            <p:cNvPr id="5" name="TextBox 5"/>
            <p:cNvSpPr txBox="1"/>
            <p:nvPr/>
          </p:nvSpPr>
          <p:spPr>
            <a:xfrm>
              <a:off x="1036829" y="188593"/>
              <a:ext cx="8889190" cy="480548"/>
            </a:xfrm>
            <a:prstGeom prst="rect">
              <a:avLst/>
            </a:prstGeom>
          </p:spPr>
          <p:txBody>
            <a:bodyPr wrap="square" lIns="0" tIns="0" rIns="0" bIns="0" rtlCol="0" anchor="t">
              <a:spAutoFit/>
            </a:bodyPr>
            <a:lstStyle/>
            <a:p>
              <a:pPr marL="0" lvl="0" indent="0" algn="l">
                <a:lnSpc>
                  <a:spcPts val="3359"/>
                </a:lnSpc>
                <a:spcBef>
                  <a:spcPct val="0"/>
                </a:spcBef>
              </a:pPr>
              <a:r>
                <a:rPr lang="en-US" sz="3200" dirty="0">
                  <a:solidFill>
                    <a:srgbClr val="000000"/>
                  </a:solidFill>
                  <a:latin typeface="DM Sans"/>
                </a:rPr>
                <a:t>Topic</a:t>
              </a:r>
            </a:p>
          </p:txBody>
        </p:sp>
      </p:grpSp>
      <p:grpSp>
        <p:nvGrpSpPr>
          <p:cNvPr id="6" name="Group 6"/>
          <p:cNvGrpSpPr/>
          <p:nvPr/>
        </p:nvGrpSpPr>
        <p:grpSpPr>
          <a:xfrm>
            <a:off x="9632142" y="4425521"/>
            <a:ext cx="8378496" cy="880995"/>
            <a:chOff x="0" y="0"/>
            <a:chExt cx="11171328" cy="1174660"/>
          </a:xfrm>
        </p:grpSpPr>
        <p:grpSp>
          <p:nvGrpSpPr>
            <p:cNvPr id="7" name="Group 7"/>
            <p:cNvGrpSpPr/>
            <p:nvPr/>
          </p:nvGrpSpPr>
          <p:grpSpPr>
            <a:xfrm>
              <a:off x="0" y="0"/>
              <a:ext cx="11171328" cy="1174660"/>
              <a:chOff x="0" y="0"/>
              <a:chExt cx="18311596" cy="1925455"/>
            </a:xfrm>
          </p:grpSpPr>
          <p:sp>
            <p:nvSpPr>
              <p:cNvPr id="8" name="Freeform 8"/>
              <p:cNvSpPr/>
              <p:nvPr/>
            </p:nvSpPr>
            <p:spPr>
              <a:xfrm>
                <a:off x="0" y="0"/>
                <a:ext cx="18311595" cy="1925455"/>
              </a:xfrm>
              <a:custGeom>
                <a:avLst/>
                <a:gdLst/>
                <a:ahLst/>
                <a:cxnLst/>
                <a:rect l="l" t="t" r="r" b="b"/>
                <a:pathLst>
                  <a:path w="18311595" h="1925455">
                    <a:moveTo>
                      <a:pt x="18187135" y="1925455"/>
                    </a:moveTo>
                    <a:lnTo>
                      <a:pt x="124460" y="1925455"/>
                    </a:lnTo>
                    <a:cubicBezTo>
                      <a:pt x="55880" y="1925455"/>
                      <a:pt x="0" y="1869575"/>
                      <a:pt x="0" y="1800995"/>
                    </a:cubicBezTo>
                    <a:lnTo>
                      <a:pt x="0" y="124460"/>
                    </a:lnTo>
                    <a:cubicBezTo>
                      <a:pt x="0" y="55880"/>
                      <a:pt x="55880" y="0"/>
                      <a:pt x="124460" y="0"/>
                    </a:cubicBezTo>
                    <a:lnTo>
                      <a:pt x="18187136" y="0"/>
                    </a:lnTo>
                    <a:cubicBezTo>
                      <a:pt x="18255715" y="0"/>
                      <a:pt x="18311595" y="55880"/>
                      <a:pt x="18311595" y="124460"/>
                    </a:cubicBezTo>
                    <a:lnTo>
                      <a:pt x="18311595" y="1800995"/>
                    </a:lnTo>
                    <a:cubicBezTo>
                      <a:pt x="18311595" y="1869575"/>
                      <a:pt x="18255715" y="1925455"/>
                      <a:pt x="18187136" y="1925455"/>
                    </a:cubicBezTo>
                    <a:close/>
                  </a:path>
                </a:pathLst>
              </a:custGeom>
              <a:solidFill>
                <a:srgbClr val="E8E8E8"/>
              </a:solidFill>
            </p:spPr>
          </p:sp>
        </p:grpSp>
        <p:sp>
          <p:nvSpPr>
            <p:cNvPr id="9" name="TextBox 9"/>
            <p:cNvSpPr txBox="1"/>
            <p:nvPr/>
          </p:nvSpPr>
          <p:spPr>
            <a:xfrm>
              <a:off x="870970" y="207676"/>
              <a:ext cx="8895541" cy="714657"/>
            </a:xfrm>
            <a:prstGeom prst="rect">
              <a:avLst/>
            </a:prstGeom>
          </p:spPr>
          <p:txBody>
            <a:bodyPr lIns="0" tIns="0" rIns="0" bIns="0" rtlCol="0" anchor="t">
              <a:spAutoFit/>
            </a:bodyPr>
            <a:lstStyle/>
            <a:p>
              <a:pPr marL="0" lvl="0" indent="0" algn="l">
                <a:lnSpc>
                  <a:spcPts val="4480"/>
                </a:lnSpc>
                <a:spcBef>
                  <a:spcPct val="0"/>
                </a:spcBef>
              </a:pPr>
              <a:r>
                <a:rPr lang="en-US" sz="3200" dirty="0">
                  <a:solidFill>
                    <a:srgbClr val="000000"/>
                  </a:solidFill>
                  <a:latin typeface="DM Sans"/>
                </a:rPr>
                <a:t>Methodology</a:t>
              </a:r>
            </a:p>
          </p:txBody>
        </p:sp>
      </p:grpSp>
      <p:grpSp>
        <p:nvGrpSpPr>
          <p:cNvPr id="14" name="Group 14"/>
          <p:cNvGrpSpPr/>
          <p:nvPr/>
        </p:nvGrpSpPr>
        <p:grpSpPr>
          <a:xfrm>
            <a:off x="9632142" y="5575852"/>
            <a:ext cx="8378496" cy="880995"/>
            <a:chOff x="0" y="0"/>
            <a:chExt cx="11171328" cy="1174660"/>
          </a:xfrm>
        </p:grpSpPr>
        <p:grpSp>
          <p:nvGrpSpPr>
            <p:cNvPr id="15" name="Group 15"/>
            <p:cNvGrpSpPr/>
            <p:nvPr/>
          </p:nvGrpSpPr>
          <p:grpSpPr>
            <a:xfrm>
              <a:off x="0" y="0"/>
              <a:ext cx="11171328" cy="1174660"/>
              <a:chOff x="0" y="0"/>
              <a:chExt cx="18311596" cy="1925455"/>
            </a:xfrm>
          </p:grpSpPr>
          <p:sp>
            <p:nvSpPr>
              <p:cNvPr id="16" name="Freeform 16"/>
              <p:cNvSpPr/>
              <p:nvPr/>
            </p:nvSpPr>
            <p:spPr>
              <a:xfrm>
                <a:off x="0" y="0"/>
                <a:ext cx="18311595" cy="1925455"/>
              </a:xfrm>
              <a:custGeom>
                <a:avLst/>
                <a:gdLst/>
                <a:ahLst/>
                <a:cxnLst/>
                <a:rect l="l" t="t" r="r" b="b"/>
                <a:pathLst>
                  <a:path w="18311595" h="1925455">
                    <a:moveTo>
                      <a:pt x="18187135" y="1925455"/>
                    </a:moveTo>
                    <a:lnTo>
                      <a:pt x="124460" y="1925455"/>
                    </a:lnTo>
                    <a:cubicBezTo>
                      <a:pt x="55880" y="1925455"/>
                      <a:pt x="0" y="1869575"/>
                      <a:pt x="0" y="1800995"/>
                    </a:cubicBezTo>
                    <a:lnTo>
                      <a:pt x="0" y="124460"/>
                    </a:lnTo>
                    <a:cubicBezTo>
                      <a:pt x="0" y="55880"/>
                      <a:pt x="55880" y="0"/>
                      <a:pt x="124460" y="0"/>
                    </a:cubicBezTo>
                    <a:lnTo>
                      <a:pt x="18187136" y="0"/>
                    </a:lnTo>
                    <a:cubicBezTo>
                      <a:pt x="18255715" y="0"/>
                      <a:pt x="18311595" y="55880"/>
                      <a:pt x="18311595" y="124460"/>
                    </a:cubicBezTo>
                    <a:lnTo>
                      <a:pt x="18311595" y="1800995"/>
                    </a:lnTo>
                    <a:cubicBezTo>
                      <a:pt x="18311595" y="1869575"/>
                      <a:pt x="18255715" y="1925455"/>
                      <a:pt x="18187136" y="1925455"/>
                    </a:cubicBezTo>
                    <a:close/>
                  </a:path>
                </a:pathLst>
              </a:custGeom>
              <a:solidFill>
                <a:srgbClr val="E8E8E8"/>
              </a:solidFill>
            </p:spPr>
          </p:sp>
        </p:grpSp>
        <p:sp>
          <p:nvSpPr>
            <p:cNvPr id="17" name="TextBox 17"/>
            <p:cNvSpPr txBox="1"/>
            <p:nvPr/>
          </p:nvSpPr>
          <p:spPr>
            <a:xfrm>
              <a:off x="854757" y="196664"/>
              <a:ext cx="9177299" cy="727036"/>
            </a:xfrm>
            <a:prstGeom prst="rect">
              <a:avLst/>
            </a:prstGeom>
          </p:spPr>
          <p:txBody>
            <a:bodyPr lIns="0" tIns="0" rIns="0" bIns="0" rtlCol="0" anchor="t">
              <a:spAutoFit/>
            </a:bodyPr>
            <a:lstStyle/>
            <a:p>
              <a:pPr marL="0" lvl="0" indent="0" algn="l">
                <a:lnSpc>
                  <a:spcPts val="4480"/>
                </a:lnSpc>
                <a:spcBef>
                  <a:spcPct val="0"/>
                </a:spcBef>
              </a:pPr>
              <a:r>
                <a:rPr lang="en-US" sz="3200" dirty="0">
                  <a:solidFill>
                    <a:srgbClr val="000000"/>
                  </a:solidFill>
                  <a:latin typeface="DM Sans"/>
                </a:rPr>
                <a:t>Results​</a:t>
              </a:r>
            </a:p>
          </p:txBody>
        </p:sp>
      </p:grpSp>
      <p:grpSp>
        <p:nvGrpSpPr>
          <p:cNvPr id="18" name="Group 18"/>
          <p:cNvGrpSpPr/>
          <p:nvPr/>
        </p:nvGrpSpPr>
        <p:grpSpPr>
          <a:xfrm>
            <a:off x="9144000" y="3342579"/>
            <a:ext cx="875703" cy="875703"/>
            <a:chOff x="0" y="0"/>
            <a:chExt cx="1913890" cy="1913890"/>
          </a:xfrm>
        </p:grpSpPr>
        <p:sp>
          <p:nvSpPr>
            <p:cNvPr id="19" name="Freeform 19"/>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43C466"/>
            </a:solidFill>
          </p:spPr>
        </p:sp>
      </p:grpSp>
      <p:sp>
        <p:nvSpPr>
          <p:cNvPr id="20" name="TextBox 20"/>
          <p:cNvSpPr txBox="1"/>
          <p:nvPr/>
        </p:nvSpPr>
        <p:spPr>
          <a:xfrm>
            <a:off x="9379481" y="3549818"/>
            <a:ext cx="433316" cy="499325"/>
          </a:xfrm>
          <a:prstGeom prst="rect">
            <a:avLst/>
          </a:prstGeom>
        </p:spPr>
        <p:txBody>
          <a:bodyPr lIns="0" tIns="0" rIns="0" bIns="0" rtlCol="0" anchor="t">
            <a:spAutoFit/>
          </a:bodyPr>
          <a:lstStyle/>
          <a:p>
            <a:pPr algn="ctr">
              <a:lnSpc>
                <a:spcPts val="3960"/>
              </a:lnSpc>
            </a:pPr>
            <a:r>
              <a:rPr lang="en-US" sz="3600">
                <a:solidFill>
                  <a:srgbClr val="FFFFFF"/>
                </a:solidFill>
                <a:latin typeface="DM Sans Bold"/>
              </a:rPr>
              <a:t>1</a:t>
            </a:r>
          </a:p>
        </p:txBody>
      </p:sp>
      <p:grpSp>
        <p:nvGrpSpPr>
          <p:cNvPr id="21" name="Group 21"/>
          <p:cNvGrpSpPr/>
          <p:nvPr/>
        </p:nvGrpSpPr>
        <p:grpSpPr>
          <a:xfrm>
            <a:off x="9144000" y="4430813"/>
            <a:ext cx="875703" cy="875703"/>
            <a:chOff x="0" y="0"/>
            <a:chExt cx="1913890" cy="1913890"/>
          </a:xfrm>
        </p:grpSpPr>
        <p:sp>
          <p:nvSpPr>
            <p:cNvPr id="22" name="Freeform 22"/>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43C466"/>
            </a:solidFill>
          </p:spPr>
        </p:sp>
      </p:grpSp>
      <p:sp>
        <p:nvSpPr>
          <p:cNvPr id="23" name="TextBox 23"/>
          <p:cNvSpPr txBox="1"/>
          <p:nvPr/>
        </p:nvSpPr>
        <p:spPr>
          <a:xfrm>
            <a:off x="9369956" y="4674676"/>
            <a:ext cx="433316" cy="516616"/>
          </a:xfrm>
          <a:prstGeom prst="rect">
            <a:avLst/>
          </a:prstGeom>
        </p:spPr>
        <p:txBody>
          <a:bodyPr lIns="0" tIns="0" rIns="0" bIns="0" rtlCol="0" anchor="t">
            <a:spAutoFit/>
          </a:bodyPr>
          <a:lstStyle/>
          <a:p>
            <a:pPr algn="ctr">
              <a:lnSpc>
                <a:spcPts val="3960"/>
              </a:lnSpc>
            </a:pPr>
            <a:r>
              <a:rPr lang="en-US" sz="3600" dirty="0">
                <a:solidFill>
                  <a:srgbClr val="FFFFFF"/>
                </a:solidFill>
                <a:latin typeface="DM Sans Bold"/>
              </a:rPr>
              <a:t>2</a:t>
            </a:r>
          </a:p>
        </p:txBody>
      </p:sp>
      <p:grpSp>
        <p:nvGrpSpPr>
          <p:cNvPr id="27" name="Group 27"/>
          <p:cNvGrpSpPr/>
          <p:nvPr/>
        </p:nvGrpSpPr>
        <p:grpSpPr>
          <a:xfrm>
            <a:off x="9144000" y="5577757"/>
            <a:ext cx="875703" cy="875703"/>
            <a:chOff x="0" y="0"/>
            <a:chExt cx="1913890" cy="1913890"/>
          </a:xfrm>
        </p:grpSpPr>
        <p:sp>
          <p:nvSpPr>
            <p:cNvPr id="28" name="Freeform 28"/>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43C466"/>
            </a:solidFill>
          </p:spPr>
        </p:sp>
      </p:grpSp>
      <p:sp>
        <p:nvSpPr>
          <p:cNvPr id="29" name="TextBox 29"/>
          <p:cNvSpPr txBox="1"/>
          <p:nvPr/>
        </p:nvSpPr>
        <p:spPr>
          <a:xfrm>
            <a:off x="9346143" y="5786901"/>
            <a:ext cx="433316" cy="516616"/>
          </a:xfrm>
          <a:prstGeom prst="rect">
            <a:avLst/>
          </a:prstGeom>
        </p:spPr>
        <p:txBody>
          <a:bodyPr lIns="0" tIns="0" rIns="0" bIns="0" rtlCol="0" anchor="t">
            <a:spAutoFit/>
          </a:bodyPr>
          <a:lstStyle/>
          <a:p>
            <a:pPr algn="ctr">
              <a:lnSpc>
                <a:spcPts val="3960"/>
              </a:lnSpc>
            </a:pPr>
            <a:r>
              <a:rPr lang="en-US" sz="3600" dirty="0">
                <a:solidFill>
                  <a:srgbClr val="FFFFFF"/>
                </a:solidFill>
                <a:latin typeface="DM Sans Bold"/>
              </a:rPr>
              <a:t>3</a:t>
            </a:r>
          </a:p>
        </p:txBody>
      </p:sp>
      <p:pic>
        <p:nvPicPr>
          <p:cNvPr id="30" name="Picture 30"/>
          <p:cNvPicPr>
            <a:picLocks noChangeAspect="1"/>
          </p:cNvPicPr>
          <p:nvPr/>
        </p:nvPicPr>
        <p:blipFill>
          <a:blip r:embed="rId2"/>
          <a:srcRect l="10468" r="10468"/>
          <a:stretch>
            <a:fillRect/>
          </a:stretch>
        </p:blipFill>
        <p:spPr>
          <a:xfrm>
            <a:off x="1793595" y="2821438"/>
            <a:ext cx="6591841" cy="4805368"/>
          </a:xfrm>
          <a:prstGeom prst="rect">
            <a:avLst/>
          </a:prstGeom>
        </p:spPr>
      </p:pic>
      <p:sp>
        <p:nvSpPr>
          <p:cNvPr id="31" name="TextBox 31"/>
          <p:cNvSpPr txBox="1"/>
          <p:nvPr/>
        </p:nvSpPr>
        <p:spPr>
          <a:xfrm>
            <a:off x="2169830" y="3599314"/>
            <a:ext cx="6418702" cy="1878330"/>
          </a:xfrm>
          <a:prstGeom prst="rect">
            <a:avLst/>
          </a:prstGeom>
        </p:spPr>
        <p:txBody>
          <a:bodyPr lIns="0" tIns="0" rIns="0" bIns="0" rtlCol="0" anchor="t">
            <a:spAutoFit/>
          </a:bodyPr>
          <a:lstStyle/>
          <a:p>
            <a:pPr>
              <a:lnSpc>
                <a:spcPts val="7200"/>
              </a:lnSpc>
            </a:pPr>
            <a:r>
              <a:rPr lang="en-US" sz="7200">
                <a:solidFill>
                  <a:srgbClr val="FFFFFF"/>
                </a:solidFill>
                <a:latin typeface="DM Sans"/>
              </a:rPr>
              <a:t>Plan of presentation</a:t>
            </a:r>
          </a:p>
        </p:txBody>
      </p:sp>
      <p:pic>
        <p:nvPicPr>
          <p:cNvPr id="32" name="Picture 32"/>
          <p:cNvPicPr>
            <a:picLocks noChangeAspect="1"/>
          </p:cNvPicPr>
          <p:nvPr/>
        </p:nvPicPr>
        <p:blipFill>
          <a:blip r:embed="rId3"/>
          <a:srcRect/>
          <a:stretch>
            <a:fillRect/>
          </a:stretch>
        </p:blipFill>
        <p:spPr>
          <a:xfrm>
            <a:off x="1433" y="4657135"/>
            <a:ext cx="2328416" cy="6216646"/>
          </a:xfrm>
          <a:prstGeom prst="rect">
            <a:avLst/>
          </a:prstGeom>
        </p:spPr>
      </p:pic>
      <p:sp>
        <p:nvSpPr>
          <p:cNvPr id="33" name="TextBox 33"/>
          <p:cNvSpPr txBox="1"/>
          <p:nvPr/>
        </p:nvSpPr>
        <p:spPr>
          <a:xfrm>
            <a:off x="9430583" y="6868230"/>
            <a:ext cx="283488" cy="615315"/>
          </a:xfrm>
          <a:prstGeom prst="rect">
            <a:avLst/>
          </a:prstGeom>
        </p:spPr>
        <p:txBody>
          <a:bodyPr lIns="0" tIns="0" rIns="0" bIns="0" rtlCol="0" anchor="t">
            <a:spAutoFit/>
          </a:bodyPr>
          <a:lstStyle/>
          <a:p>
            <a:pPr algn="ctr">
              <a:lnSpc>
                <a:spcPts val="5040"/>
              </a:lnSpc>
            </a:pPr>
            <a:r>
              <a:rPr lang="en-US" sz="3600">
                <a:solidFill>
                  <a:srgbClr val="FFFFFF"/>
                </a:solidFill>
                <a:latin typeface="DM Sans Bold"/>
              </a:rPr>
              <a:t>5</a:t>
            </a:r>
          </a:p>
        </p:txBody>
      </p:sp>
      <p:grpSp>
        <p:nvGrpSpPr>
          <p:cNvPr id="34" name="Group 34"/>
          <p:cNvGrpSpPr/>
          <p:nvPr/>
        </p:nvGrpSpPr>
        <p:grpSpPr>
          <a:xfrm>
            <a:off x="9632142" y="6788095"/>
            <a:ext cx="8378496" cy="880995"/>
            <a:chOff x="0" y="23565"/>
            <a:chExt cx="11171328" cy="1174660"/>
          </a:xfrm>
        </p:grpSpPr>
        <p:grpSp>
          <p:nvGrpSpPr>
            <p:cNvPr id="35" name="Group 35"/>
            <p:cNvGrpSpPr/>
            <p:nvPr/>
          </p:nvGrpSpPr>
          <p:grpSpPr>
            <a:xfrm>
              <a:off x="0" y="23565"/>
              <a:ext cx="11171328" cy="1174660"/>
              <a:chOff x="0" y="38627"/>
              <a:chExt cx="18311596" cy="1925455"/>
            </a:xfrm>
          </p:grpSpPr>
          <p:sp>
            <p:nvSpPr>
              <p:cNvPr id="36" name="Freeform 36"/>
              <p:cNvSpPr/>
              <p:nvPr/>
            </p:nvSpPr>
            <p:spPr>
              <a:xfrm>
                <a:off x="0" y="38627"/>
                <a:ext cx="18311596" cy="1925455"/>
              </a:xfrm>
              <a:custGeom>
                <a:avLst/>
                <a:gdLst/>
                <a:ahLst/>
                <a:cxnLst/>
                <a:rect l="l" t="t" r="r" b="b"/>
                <a:pathLst>
                  <a:path w="18311595" h="1925455">
                    <a:moveTo>
                      <a:pt x="18187135" y="1925455"/>
                    </a:moveTo>
                    <a:lnTo>
                      <a:pt x="124460" y="1925455"/>
                    </a:lnTo>
                    <a:cubicBezTo>
                      <a:pt x="55880" y="1925455"/>
                      <a:pt x="0" y="1869575"/>
                      <a:pt x="0" y="1800995"/>
                    </a:cubicBezTo>
                    <a:lnTo>
                      <a:pt x="0" y="124460"/>
                    </a:lnTo>
                    <a:cubicBezTo>
                      <a:pt x="0" y="55880"/>
                      <a:pt x="55880" y="0"/>
                      <a:pt x="124460" y="0"/>
                    </a:cubicBezTo>
                    <a:lnTo>
                      <a:pt x="18187136" y="0"/>
                    </a:lnTo>
                    <a:cubicBezTo>
                      <a:pt x="18255715" y="0"/>
                      <a:pt x="18311595" y="55880"/>
                      <a:pt x="18311595" y="124460"/>
                    </a:cubicBezTo>
                    <a:lnTo>
                      <a:pt x="18311595" y="1800995"/>
                    </a:lnTo>
                    <a:cubicBezTo>
                      <a:pt x="18311595" y="1869575"/>
                      <a:pt x="18255715" y="1925455"/>
                      <a:pt x="18187136" y="1925455"/>
                    </a:cubicBezTo>
                    <a:close/>
                  </a:path>
                </a:pathLst>
              </a:custGeom>
              <a:solidFill>
                <a:srgbClr val="E8E8E8"/>
              </a:solidFill>
            </p:spPr>
          </p:sp>
        </p:grpSp>
        <p:sp>
          <p:nvSpPr>
            <p:cNvPr id="37" name="TextBox 37"/>
            <p:cNvSpPr txBox="1"/>
            <p:nvPr/>
          </p:nvSpPr>
          <p:spPr>
            <a:xfrm>
              <a:off x="854757" y="196664"/>
              <a:ext cx="9177299" cy="733449"/>
            </a:xfrm>
            <a:prstGeom prst="rect">
              <a:avLst/>
            </a:prstGeom>
          </p:spPr>
          <p:txBody>
            <a:bodyPr lIns="0" tIns="0" rIns="0" bIns="0" rtlCol="0" anchor="t">
              <a:spAutoFit/>
            </a:bodyPr>
            <a:lstStyle/>
            <a:p>
              <a:pPr marL="0" lvl="0" indent="0" algn="just">
                <a:lnSpc>
                  <a:spcPts val="4480"/>
                </a:lnSpc>
                <a:spcBef>
                  <a:spcPct val="0"/>
                </a:spcBef>
              </a:pPr>
              <a:r>
                <a:rPr lang="en-US" sz="3200" dirty="0">
                  <a:solidFill>
                    <a:srgbClr val="000000"/>
                  </a:solidFill>
                  <a:latin typeface="DM Sans"/>
                </a:rPr>
                <a:t>Conclusion and reference</a:t>
              </a:r>
            </a:p>
          </p:txBody>
        </p:sp>
      </p:grpSp>
      <p:grpSp>
        <p:nvGrpSpPr>
          <p:cNvPr id="38" name="Group 38"/>
          <p:cNvGrpSpPr/>
          <p:nvPr/>
        </p:nvGrpSpPr>
        <p:grpSpPr>
          <a:xfrm>
            <a:off x="9144000" y="6770421"/>
            <a:ext cx="885228" cy="877608"/>
            <a:chOff x="0" y="0"/>
            <a:chExt cx="1930508" cy="1913890"/>
          </a:xfrm>
        </p:grpSpPr>
        <p:sp>
          <p:nvSpPr>
            <p:cNvPr id="39" name="Freeform 39"/>
            <p:cNvSpPr/>
            <p:nvPr/>
          </p:nvSpPr>
          <p:spPr>
            <a:xfrm>
              <a:off x="0" y="0"/>
              <a:ext cx="1930508" cy="1913890"/>
            </a:xfrm>
            <a:custGeom>
              <a:avLst/>
              <a:gdLst/>
              <a:ahLst/>
              <a:cxnLst/>
              <a:rect l="l" t="t" r="r" b="b"/>
              <a:pathLst>
                <a:path w="1930508" h="1913890">
                  <a:moveTo>
                    <a:pt x="1806048" y="1913890"/>
                  </a:moveTo>
                  <a:lnTo>
                    <a:pt x="124460" y="1913890"/>
                  </a:lnTo>
                  <a:cubicBezTo>
                    <a:pt x="55880" y="1913890"/>
                    <a:pt x="0" y="1858010"/>
                    <a:pt x="0" y="1789430"/>
                  </a:cubicBezTo>
                  <a:lnTo>
                    <a:pt x="0" y="124460"/>
                  </a:lnTo>
                  <a:cubicBezTo>
                    <a:pt x="0" y="55880"/>
                    <a:pt x="55880" y="0"/>
                    <a:pt x="124460" y="0"/>
                  </a:cubicBezTo>
                  <a:lnTo>
                    <a:pt x="1806048" y="0"/>
                  </a:lnTo>
                  <a:cubicBezTo>
                    <a:pt x="1874628" y="0"/>
                    <a:pt x="1930508" y="55880"/>
                    <a:pt x="1930508" y="124460"/>
                  </a:cubicBezTo>
                  <a:lnTo>
                    <a:pt x="1930508" y="1789430"/>
                  </a:lnTo>
                  <a:cubicBezTo>
                    <a:pt x="1930508" y="1858010"/>
                    <a:pt x="1874628" y="1913890"/>
                    <a:pt x="1806048" y="1913890"/>
                  </a:cubicBezTo>
                  <a:close/>
                </a:path>
              </a:pathLst>
            </a:custGeom>
            <a:solidFill>
              <a:srgbClr val="43C466"/>
            </a:solidFill>
          </p:spPr>
        </p:sp>
      </p:grpSp>
      <p:sp>
        <p:nvSpPr>
          <p:cNvPr id="40" name="TextBox 40"/>
          <p:cNvSpPr txBox="1"/>
          <p:nvPr/>
        </p:nvSpPr>
        <p:spPr>
          <a:xfrm>
            <a:off x="9421051" y="6873310"/>
            <a:ext cx="283501" cy="610235"/>
          </a:xfrm>
          <a:prstGeom prst="rect">
            <a:avLst/>
          </a:prstGeom>
        </p:spPr>
        <p:txBody>
          <a:bodyPr lIns="0" tIns="0" rIns="0" bIns="0" rtlCol="0" anchor="t">
            <a:spAutoFit/>
          </a:bodyPr>
          <a:lstStyle/>
          <a:p>
            <a:pPr algn="ctr">
              <a:lnSpc>
                <a:spcPts val="5040"/>
              </a:lnSpc>
            </a:pPr>
            <a:r>
              <a:rPr lang="en-US" sz="3600" dirty="0">
                <a:solidFill>
                  <a:srgbClr val="FFFFFF"/>
                </a:solidFill>
                <a:latin typeface="DM Sans Bold"/>
              </a:rPr>
              <a:t>4</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9427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30000"/>
          </a:blip>
          <a:srcRect/>
          <a:stretch>
            <a:fillRect/>
          </a:stretch>
        </p:blipFill>
        <p:spPr>
          <a:xfrm rot="662391">
            <a:off x="-1748333" y="824979"/>
            <a:ext cx="7512046" cy="7786117"/>
          </a:xfrm>
          <a:prstGeom prst="rect">
            <a:avLst/>
          </a:prstGeom>
        </p:spPr>
      </p:pic>
      <p:pic>
        <p:nvPicPr>
          <p:cNvPr id="3" name="Picture 3"/>
          <p:cNvPicPr>
            <a:picLocks noChangeAspect="1"/>
          </p:cNvPicPr>
          <p:nvPr/>
        </p:nvPicPr>
        <p:blipFill>
          <a:blip r:embed="rId3"/>
          <a:srcRect/>
          <a:stretch>
            <a:fillRect/>
          </a:stretch>
        </p:blipFill>
        <p:spPr>
          <a:xfrm>
            <a:off x="-140705" y="2440297"/>
            <a:ext cx="6580398" cy="4129266"/>
          </a:xfrm>
          <a:prstGeom prst="rect">
            <a:avLst/>
          </a:prstGeom>
        </p:spPr>
      </p:pic>
      <p:grpSp>
        <p:nvGrpSpPr>
          <p:cNvPr id="4" name="Group 4"/>
          <p:cNvGrpSpPr/>
          <p:nvPr/>
        </p:nvGrpSpPr>
        <p:grpSpPr>
          <a:xfrm>
            <a:off x="6779926" y="1071562"/>
            <a:ext cx="11162150" cy="1792540"/>
            <a:chOff x="0" y="57150"/>
            <a:chExt cx="14882867" cy="2390053"/>
          </a:xfrm>
        </p:grpSpPr>
        <p:sp>
          <p:nvSpPr>
            <p:cNvPr id="5" name="TextBox 5"/>
            <p:cNvSpPr txBox="1"/>
            <p:nvPr/>
          </p:nvSpPr>
          <p:spPr>
            <a:xfrm>
              <a:off x="0" y="57150"/>
              <a:ext cx="14882867" cy="1563434"/>
            </a:xfrm>
            <a:prstGeom prst="rect">
              <a:avLst/>
            </a:prstGeom>
          </p:spPr>
          <p:txBody>
            <a:bodyPr lIns="0" tIns="0" rIns="0" bIns="0" rtlCol="0" anchor="t">
              <a:spAutoFit/>
            </a:bodyPr>
            <a:lstStyle/>
            <a:p>
              <a:pPr marL="0" lvl="0" indent="0">
                <a:lnSpc>
                  <a:spcPts val="8800"/>
                </a:lnSpc>
              </a:pPr>
              <a:r>
                <a:rPr lang="en-US" sz="8000">
                  <a:solidFill>
                    <a:srgbClr val="FFFFFF"/>
                  </a:solidFill>
                  <a:latin typeface="Arita Buri Bold"/>
                </a:rPr>
                <a:t>Topic</a:t>
              </a:r>
            </a:p>
          </p:txBody>
        </p:sp>
        <p:sp>
          <p:nvSpPr>
            <p:cNvPr id="6" name="TextBox 6"/>
            <p:cNvSpPr txBox="1"/>
            <p:nvPr/>
          </p:nvSpPr>
          <p:spPr>
            <a:xfrm>
              <a:off x="0" y="1838062"/>
              <a:ext cx="14882867" cy="609141"/>
            </a:xfrm>
            <a:prstGeom prst="rect">
              <a:avLst/>
            </a:prstGeom>
          </p:spPr>
          <p:txBody>
            <a:bodyPr lIns="0" tIns="0" rIns="0" bIns="0" rtlCol="0" anchor="t">
              <a:spAutoFit/>
            </a:bodyPr>
            <a:lstStyle/>
            <a:p>
              <a:pPr marL="0" lvl="0" indent="0">
                <a:lnSpc>
                  <a:spcPts val="3920"/>
                </a:lnSpc>
              </a:pPr>
              <a:r>
                <a:rPr lang="en-US" sz="2800" dirty="0">
                  <a:solidFill>
                    <a:srgbClr val="FFFFFF"/>
                  </a:solidFill>
                  <a:latin typeface="Arimo" panose="020B0604020202020204" charset="0"/>
                  <a:ea typeface="Arimo" panose="020B0604020202020204" charset="0"/>
                  <a:cs typeface="Arimo" panose="020B0604020202020204" charset="0"/>
                </a:rPr>
                <a:t>Telegram </a:t>
              </a:r>
              <a:r>
                <a:rPr lang="en-US" sz="2800" dirty="0">
                  <a:solidFill>
                    <a:srgbClr val="FFFFFF"/>
                  </a:solidFill>
                  <a:latin typeface="Arimo"/>
                </a:rPr>
                <a:t>bot to receive information about stomatology in Kazakhstan</a:t>
              </a:r>
            </a:p>
          </p:txBody>
        </p:sp>
      </p:grpSp>
      <p:grpSp>
        <p:nvGrpSpPr>
          <p:cNvPr id="7" name="Group 7"/>
          <p:cNvGrpSpPr/>
          <p:nvPr/>
        </p:nvGrpSpPr>
        <p:grpSpPr>
          <a:xfrm>
            <a:off x="6873729" y="4701824"/>
            <a:ext cx="11261871" cy="4212873"/>
            <a:chOff x="0" y="57150"/>
            <a:chExt cx="16112732" cy="4273932"/>
          </a:xfrm>
        </p:grpSpPr>
        <p:sp>
          <p:nvSpPr>
            <p:cNvPr id="8" name="TextBox 8"/>
            <p:cNvSpPr txBox="1"/>
            <p:nvPr/>
          </p:nvSpPr>
          <p:spPr>
            <a:xfrm>
              <a:off x="0" y="57150"/>
              <a:ext cx="16112732" cy="1563434"/>
            </a:xfrm>
            <a:prstGeom prst="rect">
              <a:avLst/>
            </a:prstGeom>
          </p:spPr>
          <p:txBody>
            <a:bodyPr lIns="0" tIns="0" rIns="0" bIns="0" rtlCol="0" anchor="t">
              <a:spAutoFit/>
            </a:bodyPr>
            <a:lstStyle/>
            <a:p>
              <a:pPr marL="0" lvl="0" indent="0">
                <a:lnSpc>
                  <a:spcPts val="8800"/>
                </a:lnSpc>
              </a:pPr>
              <a:r>
                <a:rPr lang="en-US" sz="8000">
                  <a:solidFill>
                    <a:srgbClr val="FFFFFF"/>
                  </a:solidFill>
                  <a:latin typeface="Arita Buri Bold"/>
                </a:rPr>
                <a:t>Purpose</a:t>
              </a:r>
            </a:p>
          </p:txBody>
        </p:sp>
        <p:sp>
          <p:nvSpPr>
            <p:cNvPr id="9" name="TextBox 9"/>
            <p:cNvSpPr txBox="1"/>
            <p:nvPr/>
          </p:nvSpPr>
          <p:spPr>
            <a:xfrm>
              <a:off x="0" y="1838062"/>
              <a:ext cx="16112732" cy="2493020"/>
            </a:xfrm>
            <a:prstGeom prst="rect">
              <a:avLst/>
            </a:prstGeom>
          </p:spPr>
          <p:txBody>
            <a:bodyPr lIns="0" tIns="0" rIns="0" bIns="0" rtlCol="0" anchor="t">
              <a:spAutoFit/>
            </a:bodyPr>
            <a:lstStyle/>
            <a:p>
              <a:pPr>
                <a:lnSpc>
                  <a:spcPts val="3919"/>
                </a:lnSpc>
              </a:pPr>
              <a:r>
                <a:rPr lang="en-US" sz="2800" dirty="0">
                  <a:solidFill>
                    <a:srgbClr val="FFFFFF"/>
                  </a:solidFill>
                  <a:latin typeface="Arimo" panose="020B0604020202020204" charset="0"/>
                  <a:ea typeface="Arimo" panose="020B0604020202020204" charset="0"/>
                  <a:cs typeface="Arimo" panose="020B0604020202020204" charset="0"/>
                </a:rPr>
                <a:t>The main goal of the project is to facilitate the search for dental clinics by providing all the necessary information, such as addresses, contact numbers, reviews, prices, and services, as well as ratings. This will allow people to choose the closest, inexpensive, and comfortable dentistry.</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686C8"/>
        </a:solidFill>
        <a:effectLst/>
      </p:bgPr>
    </p:bg>
    <p:spTree>
      <p:nvGrpSpPr>
        <p:cNvPr id="1" name=""/>
        <p:cNvGrpSpPr/>
        <p:nvPr/>
      </p:nvGrpSpPr>
      <p:grpSpPr>
        <a:xfrm>
          <a:off x="0" y="0"/>
          <a:ext cx="0" cy="0"/>
          <a:chOff x="0" y="0"/>
          <a:chExt cx="0" cy="0"/>
        </a:xfrm>
      </p:grpSpPr>
      <p:sp>
        <p:nvSpPr>
          <p:cNvPr id="2" name="TextBox 2"/>
          <p:cNvSpPr txBox="1"/>
          <p:nvPr/>
        </p:nvSpPr>
        <p:spPr>
          <a:xfrm>
            <a:off x="10382214" y="664246"/>
            <a:ext cx="6272978" cy="681283"/>
          </a:xfrm>
          <a:prstGeom prst="rect">
            <a:avLst/>
          </a:prstGeom>
        </p:spPr>
        <p:txBody>
          <a:bodyPr lIns="0" tIns="0" rIns="0" bIns="0" rtlCol="0" anchor="t">
            <a:spAutoFit/>
          </a:bodyPr>
          <a:lstStyle/>
          <a:p>
            <a:pPr marL="0" lvl="0" indent="0">
              <a:lnSpc>
                <a:spcPts val="5460"/>
              </a:lnSpc>
            </a:pPr>
            <a:r>
              <a:rPr lang="en-US" sz="4200">
                <a:solidFill>
                  <a:srgbClr val="09427D"/>
                </a:solidFill>
                <a:latin typeface="Arita Buri Bold"/>
              </a:rPr>
              <a:t>Resources</a:t>
            </a:r>
          </a:p>
        </p:txBody>
      </p:sp>
      <p:sp>
        <p:nvSpPr>
          <p:cNvPr id="3" name="TextBox 3"/>
          <p:cNvSpPr txBox="1"/>
          <p:nvPr/>
        </p:nvSpPr>
        <p:spPr>
          <a:xfrm>
            <a:off x="10382214" y="1506575"/>
            <a:ext cx="6272978" cy="1964398"/>
          </a:xfrm>
          <a:prstGeom prst="rect">
            <a:avLst/>
          </a:prstGeom>
        </p:spPr>
        <p:txBody>
          <a:bodyPr lIns="0" tIns="0" rIns="0" bIns="0" rtlCol="0" anchor="t">
            <a:spAutoFit/>
          </a:bodyPr>
          <a:lstStyle/>
          <a:p>
            <a:pPr marL="604520" lvl="1" indent="-302260">
              <a:lnSpc>
                <a:spcPts val="3920"/>
              </a:lnSpc>
              <a:buFont typeface="Arial"/>
              <a:buChar char="•"/>
            </a:pPr>
            <a:r>
              <a:rPr lang="en-US" sz="2800">
                <a:solidFill>
                  <a:srgbClr val="FFFFFF"/>
                </a:solidFill>
                <a:latin typeface="HK Grotesk Light"/>
              </a:rPr>
              <a:t>YouTube channels</a:t>
            </a:r>
          </a:p>
          <a:p>
            <a:pPr marL="604520" lvl="1" indent="-302260">
              <a:lnSpc>
                <a:spcPts val="3920"/>
              </a:lnSpc>
              <a:buFont typeface="Arial"/>
              <a:buChar char="•"/>
            </a:pPr>
            <a:r>
              <a:rPr lang="en-US" sz="2800">
                <a:solidFill>
                  <a:srgbClr val="FFFFFF"/>
                </a:solidFill>
                <a:latin typeface="HK Grotesk Light"/>
              </a:rPr>
              <a:t>Websites: habr,gitbook</a:t>
            </a:r>
          </a:p>
          <a:p>
            <a:pPr marL="604520" lvl="1" indent="-302260">
              <a:lnSpc>
                <a:spcPts val="3920"/>
              </a:lnSpc>
              <a:buFont typeface="Arial"/>
              <a:buChar char="•"/>
            </a:pPr>
            <a:r>
              <a:rPr lang="en-US" sz="2800">
                <a:solidFill>
                  <a:srgbClr val="FFFFFF"/>
                </a:solidFill>
                <a:latin typeface="HK Grotesk Light"/>
              </a:rPr>
              <a:t>Stackoverflow</a:t>
            </a:r>
          </a:p>
          <a:p>
            <a:pPr marL="604520" lvl="1" indent="-302260">
              <a:lnSpc>
                <a:spcPts val="3919"/>
              </a:lnSpc>
              <a:buFont typeface="Arial"/>
              <a:buChar char="•"/>
            </a:pPr>
            <a:r>
              <a:rPr lang="en-US" sz="2800">
                <a:solidFill>
                  <a:srgbClr val="FFFFFF"/>
                </a:solidFill>
                <a:latin typeface="HK Grotesk Light"/>
              </a:rPr>
              <a:t>Telebot Documentation</a:t>
            </a:r>
          </a:p>
        </p:txBody>
      </p:sp>
      <p:sp>
        <p:nvSpPr>
          <p:cNvPr id="4" name="TextBox 4"/>
          <p:cNvSpPr txBox="1"/>
          <p:nvPr/>
        </p:nvSpPr>
        <p:spPr>
          <a:xfrm>
            <a:off x="10382214" y="3783266"/>
            <a:ext cx="6272978" cy="681283"/>
          </a:xfrm>
          <a:prstGeom prst="rect">
            <a:avLst/>
          </a:prstGeom>
        </p:spPr>
        <p:txBody>
          <a:bodyPr lIns="0" tIns="0" rIns="0" bIns="0" rtlCol="0" anchor="t">
            <a:spAutoFit/>
          </a:bodyPr>
          <a:lstStyle/>
          <a:p>
            <a:pPr marL="0" lvl="0" indent="0">
              <a:lnSpc>
                <a:spcPts val="5460"/>
              </a:lnSpc>
            </a:pPr>
            <a:r>
              <a:rPr lang="en-US" sz="4200">
                <a:solidFill>
                  <a:srgbClr val="09427D"/>
                </a:solidFill>
                <a:latin typeface="Arita Buri Bold"/>
              </a:rPr>
              <a:t>Data collection</a:t>
            </a:r>
          </a:p>
        </p:txBody>
      </p:sp>
      <p:sp>
        <p:nvSpPr>
          <p:cNvPr id="5" name="TextBox 5"/>
          <p:cNvSpPr txBox="1"/>
          <p:nvPr/>
        </p:nvSpPr>
        <p:spPr>
          <a:xfrm>
            <a:off x="10382214" y="4726267"/>
            <a:ext cx="6038394" cy="1909177"/>
          </a:xfrm>
          <a:prstGeom prst="rect">
            <a:avLst/>
          </a:prstGeom>
        </p:spPr>
        <p:txBody>
          <a:bodyPr lIns="0" tIns="0" rIns="0" bIns="0" rtlCol="0" anchor="t">
            <a:spAutoFit/>
          </a:bodyPr>
          <a:lstStyle/>
          <a:p>
            <a:pPr marL="581914" lvl="1" indent="-290957">
              <a:lnSpc>
                <a:spcPts val="3773"/>
              </a:lnSpc>
              <a:buFont typeface="Arial"/>
              <a:buChar char="•"/>
            </a:pPr>
            <a:r>
              <a:rPr lang="en-US" sz="2800" dirty="0">
                <a:solidFill>
                  <a:srgbClr val="FFFFFF"/>
                </a:solidFill>
                <a:latin typeface="HK Grotesk Light"/>
              </a:rPr>
              <a:t>https://www.dent-lux.kz/</a:t>
            </a:r>
          </a:p>
          <a:p>
            <a:pPr marL="581914" lvl="1" indent="-290957">
              <a:lnSpc>
                <a:spcPts val="3773"/>
              </a:lnSpc>
              <a:buFont typeface="Arial"/>
              <a:buChar char="•"/>
            </a:pPr>
            <a:r>
              <a:rPr lang="en-US" sz="2800" dirty="0">
                <a:solidFill>
                  <a:srgbClr val="FFFFFF"/>
                </a:solidFill>
                <a:latin typeface="Arimo"/>
              </a:rPr>
              <a:t>https://labsmile.me/SITE</a:t>
            </a:r>
          </a:p>
          <a:p>
            <a:pPr marL="581914" lvl="1" indent="-290957">
              <a:lnSpc>
                <a:spcPts val="3773"/>
              </a:lnSpc>
              <a:buFont typeface="Arial"/>
              <a:buChar char="•"/>
            </a:pPr>
            <a:r>
              <a:rPr lang="en-US" sz="2800" dirty="0">
                <a:solidFill>
                  <a:srgbClr val="FFFFFF"/>
                </a:solidFill>
                <a:latin typeface="Arimo"/>
              </a:rPr>
              <a:t>https://doctor-dent.kz/</a:t>
            </a:r>
          </a:p>
          <a:p>
            <a:pPr marL="581913" lvl="1" indent="-290957">
              <a:lnSpc>
                <a:spcPts val="3773"/>
              </a:lnSpc>
              <a:buFont typeface="Arial"/>
              <a:buChar char="•"/>
            </a:pPr>
            <a:r>
              <a:rPr lang="en-US" sz="2800" dirty="0">
                <a:solidFill>
                  <a:srgbClr val="FFFFFF"/>
                </a:solidFill>
                <a:latin typeface="Arimo"/>
              </a:rPr>
              <a:t>https://impladent.kz/</a:t>
            </a:r>
          </a:p>
        </p:txBody>
      </p:sp>
      <p:sp>
        <p:nvSpPr>
          <p:cNvPr id="6" name="TextBox 6"/>
          <p:cNvSpPr txBox="1"/>
          <p:nvPr/>
        </p:nvSpPr>
        <p:spPr>
          <a:xfrm>
            <a:off x="10382214" y="6841389"/>
            <a:ext cx="6272978" cy="681283"/>
          </a:xfrm>
          <a:prstGeom prst="rect">
            <a:avLst/>
          </a:prstGeom>
        </p:spPr>
        <p:txBody>
          <a:bodyPr lIns="0" tIns="0" rIns="0" bIns="0" rtlCol="0" anchor="t">
            <a:spAutoFit/>
          </a:bodyPr>
          <a:lstStyle/>
          <a:p>
            <a:pPr marL="0" lvl="0" indent="0">
              <a:lnSpc>
                <a:spcPts val="5460"/>
              </a:lnSpc>
            </a:pPr>
            <a:r>
              <a:rPr lang="en-US" sz="4200">
                <a:solidFill>
                  <a:srgbClr val="09427D"/>
                </a:solidFill>
                <a:latin typeface="Arita Buri Bold"/>
              </a:rPr>
              <a:t>Programs</a:t>
            </a:r>
          </a:p>
        </p:txBody>
      </p:sp>
      <p:sp>
        <p:nvSpPr>
          <p:cNvPr id="7" name="TextBox 7"/>
          <p:cNvSpPr txBox="1"/>
          <p:nvPr/>
        </p:nvSpPr>
        <p:spPr>
          <a:xfrm>
            <a:off x="10632357" y="7788494"/>
            <a:ext cx="6272978" cy="1469806"/>
          </a:xfrm>
          <a:prstGeom prst="rect">
            <a:avLst/>
          </a:prstGeom>
        </p:spPr>
        <p:txBody>
          <a:bodyPr lIns="0" tIns="0" rIns="0" bIns="0" rtlCol="0" anchor="t">
            <a:spAutoFit/>
          </a:bodyPr>
          <a:lstStyle/>
          <a:p>
            <a:pPr>
              <a:lnSpc>
                <a:spcPts val="3920"/>
              </a:lnSpc>
            </a:pPr>
            <a:r>
              <a:rPr lang="en-US" sz="2800" dirty="0">
                <a:solidFill>
                  <a:srgbClr val="FFFFFF"/>
                </a:solidFill>
                <a:latin typeface="HK Grotesk Light"/>
              </a:rPr>
              <a:t>•PyCharm 2020.2.3 </a:t>
            </a:r>
            <a:r>
              <a:rPr lang="en-US" sz="2800" dirty="0">
                <a:solidFill>
                  <a:srgbClr val="FFFFFF"/>
                </a:solidFill>
                <a:latin typeface="Arimo"/>
              </a:rPr>
              <a:t>(JetBrains).</a:t>
            </a:r>
          </a:p>
          <a:p>
            <a:pPr>
              <a:lnSpc>
                <a:spcPts val="3920"/>
              </a:lnSpc>
            </a:pPr>
            <a:r>
              <a:rPr lang="en-US" sz="2800" dirty="0">
                <a:solidFill>
                  <a:srgbClr val="FFFFFF"/>
                </a:solidFill>
                <a:latin typeface="Arimo"/>
              </a:rPr>
              <a:t>•Python 3.8 (Microsoft Store)</a:t>
            </a:r>
          </a:p>
          <a:p>
            <a:pPr marL="0" lvl="0" indent="0">
              <a:lnSpc>
                <a:spcPts val="3919"/>
              </a:lnSpc>
            </a:pPr>
            <a:r>
              <a:rPr lang="en-US" sz="2800" dirty="0">
                <a:solidFill>
                  <a:srgbClr val="FFFFFF"/>
                </a:solidFill>
                <a:latin typeface="Arimo"/>
              </a:rPr>
              <a:t>•Telegram messenger</a:t>
            </a:r>
          </a:p>
        </p:txBody>
      </p:sp>
      <p:pic>
        <p:nvPicPr>
          <p:cNvPr id="8" name="Picture 8"/>
          <p:cNvPicPr>
            <a:picLocks noChangeAspect="1"/>
          </p:cNvPicPr>
          <p:nvPr/>
        </p:nvPicPr>
        <p:blipFill>
          <a:blip r:embed="rId2">
            <a:alphaModFix amt="30000"/>
          </a:blip>
          <a:srcRect/>
          <a:stretch>
            <a:fillRect/>
          </a:stretch>
        </p:blipFill>
        <p:spPr>
          <a:xfrm rot="662391">
            <a:off x="1621183" y="1405330"/>
            <a:ext cx="7213174" cy="7476341"/>
          </a:xfrm>
          <a:prstGeom prst="rect">
            <a:avLst/>
          </a:prstGeom>
        </p:spPr>
      </p:pic>
      <p:pic>
        <p:nvPicPr>
          <p:cNvPr id="9" name="Picture 9"/>
          <p:cNvPicPr>
            <a:picLocks noChangeAspect="1"/>
          </p:cNvPicPr>
          <p:nvPr/>
        </p:nvPicPr>
        <p:blipFill>
          <a:blip r:embed="rId3"/>
          <a:srcRect/>
          <a:stretch>
            <a:fillRect/>
          </a:stretch>
        </p:blipFill>
        <p:spPr>
          <a:xfrm>
            <a:off x="1452103" y="3165054"/>
            <a:ext cx="7551334" cy="473853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9774928">
            <a:off x="1367326" y="1552515"/>
            <a:ext cx="7914763" cy="7914763"/>
          </a:xfrm>
          <a:prstGeom prst="rect">
            <a:avLst/>
          </a:prstGeom>
        </p:spPr>
      </p:pic>
      <p:grpSp>
        <p:nvGrpSpPr>
          <p:cNvPr id="3" name="Group 3"/>
          <p:cNvGrpSpPr/>
          <p:nvPr/>
        </p:nvGrpSpPr>
        <p:grpSpPr>
          <a:xfrm>
            <a:off x="11302235" y="4107623"/>
            <a:ext cx="5646343" cy="1759076"/>
            <a:chOff x="0" y="0"/>
            <a:chExt cx="7528458" cy="2345434"/>
          </a:xfrm>
        </p:grpSpPr>
        <p:sp>
          <p:nvSpPr>
            <p:cNvPr id="4" name="TextBox 4"/>
            <p:cNvSpPr txBox="1"/>
            <p:nvPr/>
          </p:nvSpPr>
          <p:spPr>
            <a:xfrm>
              <a:off x="0" y="57150"/>
              <a:ext cx="7528458" cy="1567985"/>
            </a:xfrm>
            <a:prstGeom prst="rect">
              <a:avLst/>
            </a:prstGeom>
          </p:spPr>
          <p:txBody>
            <a:bodyPr lIns="0" tIns="0" rIns="0" bIns="0" rtlCol="0" anchor="t">
              <a:spAutoFit/>
            </a:bodyPr>
            <a:lstStyle/>
            <a:p>
              <a:pPr marL="0" lvl="0" indent="0">
                <a:lnSpc>
                  <a:spcPts val="8800"/>
                </a:lnSpc>
              </a:pPr>
              <a:r>
                <a:rPr lang="en-US" sz="8000">
                  <a:solidFill>
                    <a:srgbClr val="4686C8"/>
                  </a:solidFill>
                  <a:latin typeface="Arita Buri Bold"/>
                </a:rPr>
                <a:t>Results</a:t>
              </a:r>
            </a:p>
          </p:txBody>
        </p:sp>
        <p:sp>
          <p:nvSpPr>
            <p:cNvPr id="5" name="TextBox 5"/>
            <p:cNvSpPr txBox="1"/>
            <p:nvPr/>
          </p:nvSpPr>
          <p:spPr>
            <a:xfrm>
              <a:off x="0" y="1724363"/>
              <a:ext cx="7528458" cy="621071"/>
            </a:xfrm>
            <a:prstGeom prst="rect">
              <a:avLst/>
            </a:prstGeom>
          </p:spPr>
          <p:txBody>
            <a:bodyPr lIns="0" tIns="0" rIns="0" bIns="0" rtlCol="0" anchor="t">
              <a:spAutoFit/>
            </a:bodyPr>
            <a:lstStyle/>
            <a:p>
              <a:pPr marL="0" lvl="0" indent="0">
                <a:lnSpc>
                  <a:spcPts val="3920"/>
                </a:lnSpc>
              </a:pPr>
              <a:endParaRPr/>
            </a:p>
          </p:txBody>
        </p:sp>
      </p:grpSp>
      <p:pic>
        <p:nvPicPr>
          <p:cNvPr id="6" name="Picture 6"/>
          <p:cNvPicPr>
            <a:picLocks noChangeAspect="1"/>
          </p:cNvPicPr>
          <p:nvPr/>
        </p:nvPicPr>
        <p:blipFill>
          <a:blip r:embed="rId3"/>
          <a:srcRect/>
          <a:stretch>
            <a:fillRect/>
          </a:stretch>
        </p:blipFill>
        <p:spPr>
          <a:xfrm>
            <a:off x="1784009" y="2010363"/>
            <a:ext cx="7081397" cy="617655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grpSp>
        <p:nvGrpSpPr>
          <p:cNvPr id="2" name="Group 2"/>
          <p:cNvGrpSpPr/>
          <p:nvPr/>
        </p:nvGrpSpPr>
        <p:grpSpPr>
          <a:xfrm>
            <a:off x="4717863" y="2920124"/>
            <a:ext cx="12434956" cy="446690"/>
            <a:chOff x="0" y="0"/>
            <a:chExt cx="9664153" cy="347157"/>
          </a:xfrm>
        </p:grpSpPr>
        <p:sp>
          <p:nvSpPr>
            <p:cNvPr id="3" name="Freeform 3"/>
            <p:cNvSpPr/>
            <p:nvPr/>
          </p:nvSpPr>
          <p:spPr>
            <a:xfrm>
              <a:off x="0" y="0"/>
              <a:ext cx="9664153" cy="347157"/>
            </a:xfrm>
            <a:custGeom>
              <a:avLst/>
              <a:gdLst/>
              <a:ahLst/>
              <a:cxnLst/>
              <a:rect l="l" t="t" r="r" b="b"/>
              <a:pathLst>
                <a:path w="9664153" h="347157">
                  <a:moveTo>
                    <a:pt x="0" y="0"/>
                  </a:moveTo>
                  <a:lnTo>
                    <a:pt x="9664153" y="0"/>
                  </a:lnTo>
                  <a:lnTo>
                    <a:pt x="9664153" y="347157"/>
                  </a:lnTo>
                  <a:lnTo>
                    <a:pt x="0" y="347157"/>
                  </a:lnTo>
                  <a:close/>
                </a:path>
              </a:pathLst>
            </a:custGeom>
            <a:solidFill>
              <a:srgbClr val="C4AC60"/>
            </a:solidFill>
          </p:spPr>
        </p:sp>
      </p:grpSp>
      <p:grpSp>
        <p:nvGrpSpPr>
          <p:cNvPr id="4" name="Group 4"/>
          <p:cNvGrpSpPr/>
          <p:nvPr/>
        </p:nvGrpSpPr>
        <p:grpSpPr>
          <a:xfrm>
            <a:off x="5293969" y="3025044"/>
            <a:ext cx="1230219" cy="236849"/>
            <a:chOff x="0" y="0"/>
            <a:chExt cx="956097" cy="184073"/>
          </a:xfrm>
        </p:grpSpPr>
        <p:sp>
          <p:nvSpPr>
            <p:cNvPr id="5" name="Freeform 5"/>
            <p:cNvSpPr/>
            <p:nvPr/>
          </p:nvSpPr>
          <p:spPr>
            <a:xfrm>
              <a:off x="0" y="0"/>
              <a:ext cx="956097" cy="184073"/>
            </a:xfrm>
            <a:custGeom>
              <a:avLst/>
              <a:gdLst/>
              <a:ahLst/>
              <a:cxnLst/>
              <a:rect l="l" t="t" r="r" b="b"/>
              <a:pathLst>
                <a:path w="956097" h="184073">
                  <a:moveTo>
                    <a:pt x="0" y="0"/>
                  </a:moveTo>
                  <a:lnTo>
                    <a:pt x="956097" y="0"/>
                  </a:lnTo>
                  <a:lnTo>
                    <a:pt x="956097" y="184073"/>
                  </a:lnTo>
                  <a:lnTo>
                    <a:pt x="0" y="184073"/>
                  </a:lnTo>
                  <a:close/>
                </a:path>
              </a:pathLst>
            </a:custGeom>
            <a:solidFill>
              <a:srgbClr val="5C665C"/>
            </a:solidFill>
          </p:spPr>
        </p:sp>
      </p:grpSp>
      <p:grpSp>
        <p:nvGrpSpPr>
          <p:cNvPr id="6" name="Group 6"/>
          <p:cNvGrpSpPr/>
          <p:nvPr/>
        </p:nvGrpSpPr>
        <p:grpSpPr>
          <a:xfrm>
            <a:off x="4717863" y="3921241"/>
            <a:ext cx="12434956" cy="403846"/>
            <a:chOff x="0" y="0"/>
            <a:chExt cx="9664153" cy="313859"/>
          </a:xfrm>
        </p:grpSpPr>
        <p:sp>
          <p:nvSpPr>
            <p:cNvPr id="7" name="Freeform 7"/>
            <p:cNvSpPr/>
            <p:nvPr/>
          </p:nvSpPr>
          <p:spPr>
            <a:xfrm>
              <a:off x="0" y="0"/>
              <a:ext cx="9664153" cy="313859"/>
            </a:xfrm>
            <a:custGeom>
              <a:avLst/>
              <a:gdLst/>
              <a:ahLst/>
              <a:cxnLst/>
              <a:rect l="l" t="t" r="r" b="b"/>
              <a:pathLst>
                <a:path w="9664153" h="313859">
                  <a:moveTo>
                    <a:pt x="0" y="0"/>
                  </a:moveTo>
                  <a:lnTo>
                    <a:pt x="9664153" y="0"/>
                  </a:lnTo>
                  <a:lnTo>
                    <a:pt x="9664153" y="313859"/>
                  </a:lnTo>
                  <a:lnTo>
                    <a:pt x="0" y="313859"/>
                  </a:lnTo>
                  <a:close/>
                </a:path>
              </a:pathLst>
            </a:custGeom>
            <a:solidFill>
              <a:srgbClr val="C4AC60"/>
            </a:solidFill>
          </p:spPr>
        </p:sp>
      </p:grpSp>
      <p:grpSp>
        <p:nvGrpSpPr>
          <p:cNvPr id="8" name="Group 8"/>
          <p:cNvGrpSpPr/>
          <p:nvPr/>
        </p:nvGrpSpPr>
        <p:grpSpPr>
          <a:xfrm>
            <a:off x="4717863" y="4759067"/>
            <a:ext cx="12434956" cy="446690"/>
            <a:chOff x="0" y="0"/>
            <a:chExt cx="9664153" cy="347157"/>
          </a:xfrm>
        </p:grpSpPr>
        <p:sp>
          <p:nvSpPr>
            <p:cNvPr id="9" name="Freeform 9"/>
            <p:cNvSpPr/>
            <p:nvPr/>
          </p:nvSpPr>
          <p:spPr>
            <a:xfrm>
              <a:off x="0" y="0"/>
              <a:ext cx="9664153" cy="347157"/>
            </a:xfrm>
            <a:custGeom>
              <a:avLst/>
              <a:gdLst/>
              <a:ahLst/>
              <a:cxnLst/>
              <a:rect l="l" t="t" r="r" b="b"/>
              <a:pathLst>
                <a:path w="9664153" h="347157">
                  <a:moveTo>
                    <a:pt x="0" y="0"/>
                  </a:moveTo>
                  <a:lnTo>
                    <a:pt x="9664153" y="0"/>
                  </a:lnTo>
                  <a:lnTo>
                    <a:pt x="9664153" y="347157"/>
                  </a:lnTo>
                  <a:lnTo>
                    <a:pt x="0" y="347157"/>
                  </a:lnTo>
                  <a:close/>
                </a:path>
              </a:pathLst>
            </a:custGeom>
            <a:solidFill>
              <a:srgbClr val="C4AC60"/>
            </a:solidFill>
          </p:spPr>
        </p:sp>
      </p:grpSp>
      <p:grpSp>
        <p:nvGrpSpPr>
          <p:cNvPr id="10" name="Group 10"/>
          <p:cNvGrpSpPr/>
          <p:nvPr/>
        </p:nvGrpSpPr>
        <p:grpSpPr>
          <a:xfrm>
            <a:off x="6524188" y="4004739"/>
            <a:ext cx="6529908" cy="236849"/>
            <a:chOff x="0" y="0"/>
            <a:chExt cx="5074890" cy="184073"/>
          </a:xfrm>
        </p:grpSpPr>
        <p:sp>
          <p:nvSpPr>
            <p:cNvPr id="11" name="Freeform 11"/>
            <p:cNvSpPr/>
            <p:nvPr/>
          </p:nvSpPr>
          <p:spPr>
            <a:xfrm>
              <a:off x="0" y="0"/>
              <a:ext cx="5074890" cy="184073"/>
            </a:xfrm>
            <a:custGeom>
              <a:avLst/>
              <a:gdLst/>
              <a:ahLst/>
              <a:cxnLst/>
              <a:rect l="l" t="t" r="r" b="b"/>
              <a:pathLst>
                <a:path w="5074890" h="184073">
                  <a:moveTo>
                    <a:pt x="0" y="0"/>
                  </a:moveTo>
                  <a:lnTo>
                    <a:pt x="5074890" y="0"/>
                  </a:lnTo>
                  <a:lnTo>
                    <a:pt x="5074890" y="184073"/>
                  </a:lnTo>
                  <a:lnTo>
                    <a:pt x="0" y="184073"/>
                  </a:lnTo>
                  <a:close/>
                </a:path>
              </a:pathLst>
            </a:custGeom>
            <a:solidFill>
              <a:srgbClr val="5C665C"/>
            </a:solidFill>
          </p:spPr>
        </p:sp>
      </p:grpSp>
      <p:grpSp>
        <p:nvGrpSpPr>
          <p:cNvPr id="12" name="Group 12"/>
          <p:cNvGrpSpPr/>
          <p:nvPr/>
        </p:nvGrpSpPr>
        <p:grpSpPr>
          <a:xfrm>
            <a:off x="6722394" y="4833816"/>
            <a:ext cx="8102463" cy="277268"/>
            <a:chOff x="0" y="0"/>
            <a:chExt cx="8556793" cy="292815"/>
          </a:xfrm>
        </p:grpSpPr>
        <p:sp>
          <p:nvSpPr>
            <p:cNvPr id="13" name="Freeform 13"/>
            <p:cNvSpPr/>
            <p:nvPr/>
          </p:nvSpPr>
          <p:spPr>
            <a:xfrm>
              <a:off x="0" y="0"/>
              <a:ext cx="8556793" cy="292815"/>
            </a:xfrm>
            <a:custGeom>
              <a:avLst/>
              <a:gdLst/>
              <a:ahLst/>
              <a:cxnLst/>
              <a:rect l="l" t="t" r="r" b="b"/>
              <a:pathLst>
                <a:path w="8556793" h="292815">
                  <a:moveTo>
                    <a:pt x="0" y="0"/>
                  </a:moveTo>
                  <a:lnTo>
                    <a:pt x="8556793" y="0"/>
                  </a:lnTo>
                  <a:lnTo>
                    <a:pt x="8556793" y="292815"/>
                  </a:lnTo>
                  <a:lnTo>
                    <a:pt x="0" y="292815"/>
                  </a:lnTo>
                  <a:close/>
                </a:path>
              </a:pathLst>
            </a:custGeom>
            <a:solidFill>
              <a:srgbClr val="5C665C"/>
            </a:solidFill>
          </p:spPr>
        </p:sp>
      </p:grpSp>
      <p:sp>
        <p:nvSpPr>
          <p:cNvPr id="14" name="TextBox 14"/>
          <p:cNvSpPr txBox="1"/>
          <p:nvPr/>
        </p:nvSpPr>
        <p:spPr>
          <a:xfrm>
            <a:off x="725775" y="1469833"/>
            <a:ext cx="4232373" cy="528587"/>
          </a:xfrm>
          <a:prstGeom prst="rect">
            <a:avLst/>
          </a:prstGeom>
        </p:spPr>
        <p:txBody>
          <a:bodyPr lIns="0" tIns="0" rIns="0" bIns="0" rtlCol="0" anchor="t">
            <a:spAutoFit/>
          </a:bodyPr>
          <a:lstStyle/>
          <a:p>
            <a:pPr>
              <a:lnSpc>
                <a:spcPts val="4323"/>
              </a:lnSpc>
            </a:pPr>
            <a:r>
              <a:rPr lang="en-US" sz="3088" spc="370">
                <a:solidFill>
                  <a:srgbClr val="C4AC60"/>
                </a:solidFill>
                <a:latin typeface="Glacial Indifference Bold"/>
              </a:rPr>
              <a:t>TASK</a:t>
            </a:r>
          </a:p>
        </p:txBody>
      </p:sp>
      <p:sp>
        <p:nvSpPr>
          <p:cNvPr id="15" name="TextBox 15"/>
          <p:cNvSpPr txBox="1"/>
          <p:nvPr/>
        </p:nvSpPr>
        <p:spPr>
          <a:xfrm>
            <a:off x="725775" y="2928198"/>
            <a:ext cx="3709830" cy="363867"/>
          </a:xfrm>
          <a:prstGeom prst="rect">
            <a:avLst/>
          </a:prstGeom>
        </p:spPr>
        <p:txBody>
          <a:bodyPr lIns="0" tIns="0" rIns="0" bIns="0" rtlCol="0" anchor="t">
            <a:spAutoFit/>
          </a:bodyPr>
          <a:lstStyle/>
          <a:p>
            <a:pPr>
              <a:lnSpc>
                <a:spcPts val="2738"/>
              </a:lnSpc>
            </a:pPr>
            <a:r>
              <a:rPr lang="en-US" sz="2058" spc="41">
                <a:solidFill>
                  <a:srgbClr val="5C665C"/>
                </a:solidFill>
                <a:latin typeface="Old Standard"/>
              </a:rPr>
              <a:t>Choose a theme for the project</a:t>
            </a:r>
          </a:p>
        </p:txBody>
      </p:sp>
      <p:sp>
        <p:nvSpPr>
          <p:cNvPr id="16" name="TextBox 16"/>
          <p:cNvSpPr txBox="1"/>
          <p:nvPr/>
        </p:nvSpPr>
        <p:spPr>
          <a:xfrm>
            <a:off x="734250" y="3742302"/>
            <a:ext cx="3808837" cy="695049"/>
          </a:xfrm>
          <a:prstGeom prst="rect">
            <a:avLst/>
          </a:prstGeom>
        </p:spPr>
        <p:txBody>
          <a:bodyPr lIns="0" tIns="0" rIns="0" bIns="0" rtlCol="0" anchor="t">
            <a:spAutoFit/>
          </a:bodyPr>
          <a:lstStyle/>
          <a:p>
            <a:pPr>
              <a:lnSpc>
                <a:spcPts val="2738"/>
              </a:lnSpc>
            </a:pPr>
            <a:r>
              <a:rPr lang="en-US" sz="2058" spc="41">
                <a:solidFill>
                  <a:srgbClr val="5C665C"/>
                </a:solidFill>
                <a:latin typeface="Old Standard"/>
              </a:rPr>
              <a:t>Self-study on creating the project.</a:t>
            </a:r>
          </a:p>
        </p:txBody>
      </p:sp>
      <p:sp>
        <p:nvSpPr>
          <p:cNvPr id="17" name="TextBox 17"/>
          <p:cNvSpPr txBox="1"/>
          <p:nvPr/>
        </p:nvSpPr>
        <p:spPr>
          <a:xfrm>
            <a:off x="742725" y="4767141"/>
            <a:ext cx="3709830" cy="363867"/>
          </a:xfrm>
          <a:prstGeom prst="rect">
            <a:avLst/>
          </a:prstGeom>
        </p:spPr>
        <p:txBody>
          <a:bodyPr lIns="0" tIns="0" rIns="0" bIns="0" rtlCol="0" anchor="t">
            <a:spAutoFit/>
          </a:bodyPr>
          <a:lstStyle/>
          <a:p>
            <a:pPr>
              <a:lnSpc>
                <a:spcPts val="2738"/>
              </a:lnSpc>
            </a:pPr>
            <a:r>
              <a:rPr lang="en-US" sz="2058" spc="41">
                <a:solidFill>
                  <a:srgbClr val="5C665C"/>
                </a:solidFill>
                <a:latin typeface="Old Standard"/>
              </a:rPr>
              <a:t>Writing Python code.</a:t>
            </a:r>
          </a:p>
        </p:txBody>
      </p:sp>
      <p:sp>
        <p:nvSpPr>
          <p:cNvPr id="18" name="TextBox 18"/>
          <p:cNvSpPr txBox="1"/>
          <p:nvPr/>
        </p:nvSpPr>
        <p:spPr>
          <a:xfrm>
            <a:off x="4717863" y="1707848"/>
            <a:ext cx="1204730" cy="290572"/>
          </a:xfrm>
          <a:prstGeom prst="rect">
            <a:avLst/>
          </a:prstGeom>
        </p:spPr>
        <p:txBody>
          <a:bodyPr lIns="0" tIns="0" rIns="0" bIns="0" rtlCol="0" anchor="t">
            <a:spAutoFit/>
          </a:bodyPr>
          <a:lstStyle/>
          <a:p>
            <a:pPr>
              <a:lnSpc>
                <a:spcPts val="2416"/>
              </a:lnSpc>
            </a:pPr>
            <a:r>
              <a:rPr lang="en-US" sz="1726" spc="207">
                <a:solidFill>
                  <a:srgbClr val="C4AC60"/>
                </a:solidFill>
                <a:latin typeface="Glacial Indifference Bold"/>
              </a:rPr>
              <a:t>9.11.20</a:t>
            </a:r>
          </a:p>
        </p:txBody>
      </p:sp>
      <p:sp>
        <p:nvSpPr>
          <p:cNvPr id="19" name="TextBox 19"/>
          <p:cNvSpPr txBox="1"/>
          <p:nvPr/>
        </p:nvSpPr>
        <p:spPr>
          <a:xfrm>
            <a:off x="5668791" y="1707848"/>
            <a:ext cx="1242800" cy="290572"/>
          </a:xfrm>
          <a:prstGeom prst="rect">
            <a:avLst/>
          </a:prstGeom>
        </p:spPr>
        <p:txBody>
          <a:bodyPr lIns="0" tIns="0" rIns="0" bIns="0" rtlCol="0" anchor="t">
            <a:spAutoFit/>
          </a:bodyPr>
          <a:lstStyle/>
          <a:p>
            <a:pPr>
              <a:lnSpc>
                <a:spcPts val="2416"/>
              </a:lnSpc>
            </a:pPr>
            <a:r>
              <a:rPr lang="en-US" sz="1726" spc="207">
                <a:solidFill>
                  <a:srgbClr val="C4AC60"/>
                </a:solidFill>
                <a:latin typeface="Glacial Indifference Bold"/>
              </a:rPr>
              <a:t>10.11.20</a:t>
            </a:r>
          </a:p>
        </p:txBody>
      </p:sp>
      <p:sp>
        <p:nvSpPr>
          <p:cNvPr id="20" name="TextBox 20"/>
          <p:cNvSpPr txBox="1"/>
          <p:nvPr/>
        </p:nvSpPr>
        <p:spPr>
          <a:xfrm>
            <a:off x="6722394" y="1707848"/>
            <a:ext cx="1179242" cy="290572"/>
          </a:xfrm>
          <a:prstGeom prst="rect">
            <a:avLst/>
          </a:prstGeom>
        </p:spPr>
        <p:txBody>
          <a:bodyPr lIns="0" tIns="0" rIns="0" bIns="0" rtlCol="0" anchor="t">
            <a:spAutoFit/>
          </a:bodyPr>
          <a:lstStyle/>
          <a:p>
            <a:pPr>
              <a:lnSpc>
                <a:spcPts val="2416"/>
              </a:lnSpc>
            </a:pPr>
            <a:r>
              <a:rPr lang="en-US" sz="1726" spc="207">
                <a:solidFill>
                  <a:srgbClr val="C4AC60"/>
                </a:solidFill>
                <a:latin typeface="Glacial Indifference Bold"/>
              </a:rPr>
              <a:t>11.11.20</a:t>
            </a:r>
          </a:p>
        </p:txBody>
      </p:sp>
      <p:sp>
        <p:nvSpPr>
          <p:cNvPr id="21" name="TextBox 21"/>
          <p:cNvSpPr txBox="1"/>
          <p:nvPr/>
        </p:nvSpPr>
        <p:spPr>
          <a:xfrm>
            <a:off x="7243939" y="1707848"/>
            <a:ext cx="1764851" cy="290572"/>
          </a:xfrm>
          <a:prstGeom prst="rect">
            <a:avLst/>
          </a:prstGeom>
        </p:spPr>
        <p:txBody>
          <a:bodyPr lIns="0" tIns="0" rIns="0" bIns="0" rtlCol="0" anchor="t">
            <a:spAutoFit/>
          </a:bodyPr>
          <a:lstStyle/>
          <a:p>
            <a:pPr algn="ctr">
              <a:lnSpc>
                <a:spcPts val="2416"/>
              </a:lnSpc>
            </a:pPr>
            <a:r>
              <a:rPr lang="en-US" sz="1726" spc="207">
                <a:solidFill>
                  <a:srgbClr val="C4AC60"/>
                </a:solidFill>
                <a:latin typeface="Glacial Indifference Bold"/>
              </a:rPr>
              <a:t>12.11.20</a:t>
            </a:r>
          </a:p>
        </p:txBody>
      </p:sp>
      <p:sp>
        <p:nvSpPr>
          <p:cNvPr id="22" name="TextBox 22"/>
          <p:cNvSpPr txBox="1"/>
          <p:nvPr/>
        </p:nvSpPr>
        <p:spPr>
          <a:xfrm>
            <a:off x="8271501" y="1707848"/>
            <a:ext cx="1764851" cy="290572"/>
          </a:xfrm>
          <a:prstGeom prst="rect">
            <a:avLst/>
          </a:prstGeom>
        </p:spPr>
        <p:txBody>
          <a:bodyPr lIns="0" tIns="0" rIns="0" bIns="0" rtlCol="0" anchor="t">
            <a:spAutoFit/>
          </a:bodyPr>
          <a:lstStyle/>
          <a:p>
            <a:pPr algn="ctr">
              <a:lnSpc>
                <a:spcPts val="2416"/>
              </a:lnSpc>
            </a:pPr>
            <a:r>
              <a:rPr lang="en-US" sz="1726" spc="207">
                <a:solidFill>
                  <a:srgbClr val="C4AC60"/>
                </a:solidFill>
                <a:latin typeface="Glacial Indifference Bold"/>
              </a:rPr>
              <a:t>13.11.20</a:t>
            </a:r>
          </a:p>
        </p:txBody>
      </p:sp>
      <p:sp>
        <p:nvSpPr>
          <p:cNvPr id="23" name="TextBox 23"/>
          <p:cNvSpPr txBox="1"/>
          <p:nvPr/>
        </p:nvSpPr>
        <p:spPr>
          <a:xfrm>
            <a:off x="725775" y="5570574"/>
            <a:ext cx="3709830" cy="389951"/>
          </a:xfrm>
          <a:prstGeom prst="rect">
            <a:avLst/>
          </a:prstGeom>
        </p:spPr>
        <p:txBody>
          <a:bodyPr lIns="0" tIns="0" rIns="0" bIns="0" rtlCol="0" anchor="t">
            <a:spAutoFit/>
          </a:bodyPr>
          <a:lstStyle/>
          <a:p>
            <a:pPr>
              <a:lnSpc>
                <a:spcPts val="2882"/>
              </a:lnSpc>
              <a:spcBef>
                <a:spcPct val="0"/>
              </a:spcBef>
            </a:pPr>
            <a:r>
              <a:rPr lang="en-US" sz="2058" spc="247">
                <a:solidFill>
                  <a:srgbClr val="5C665C"/>
                </a:solidFill>
                <a:latin typeface="Old Standard"/>
              </a:rPr>
              <a:t>Working on the design.</a:t>
            </a:r>
          </a:p>
        </p:txBody>
      </p:sp>
      <p:grpSp>
        <p:nvGrpSpPr>
          <p:cNvPr id="24" name="Group 24"/>
          <p:cNvGrpSpPr/>
          <p:nvPr/>
        </p:nvGrpSpPr>
        <p:grpSpPr>
          <a:xfrm>
            <a:off x="4717863" y="5580305"/>
            <a:ext cx="12434956" cy="446690"/>
            <a:chOff x="0" y="0"/>
            <a:chExt cx="9664153" cy="347157"/>
          </a:xfrm>
        </p:grpSpPr>
        <p:sp>
          <p:nvSpPr>
            <p:cNvPr id="25" name="Freeform 25"/>
            <p:cNvSpPr/>
            <p:nvPr/>
          </p:nvSpPr>
          <p:spPr>
            <a:xfrm>
              <a:off x="0" y="0"/>
              <a:ext cx="9664153" cy="347157"/>
            </a:xfrm>
            <a:custGeom>
              <a:avLst/>
              <a:gdLst/>
              <a:ahLst/>
              <a:cxnLst/>
              <a:rect l="l" t="t" r="r" b="b"/>
              <a:pathLst>
                <a:path w="9664153" h="347157">
                  <a:moveTo>
                    <a:pt x="0" y="0"/>
                  </a:moveTo>
                  <a:lnTo>
                    <a:pt x="9664153" y="0"/>
                  </a:lnTo>
                  <a:lnTo>
                    <a:pt x="9664153" y="347157"/>
                  </a:lnTo>
                  <a:lnTo>
                    <a:pt x="0" y="347157"/>
                  </a:lnTo>
                  <a:close/>
                </a:path>
              </a:pathLst>
            </a:custGeom>
            <a:solidFill>
              <a:srgbClr val="C4AC60"/>
            </a:solidFill>
          </p:spPr>
        </p:sp>
      </p:grpSp>
      <p:grpSp>
        <p:nvGrpSpPr>
          <p:cNvPr id="26" name="Group 26"/>
          <p:cNvGrpSpPr/>
          <p:nvPr/>
        </p:nvGrpSpPr>
        <p:grpSpPr>
          <a:xfrm>
            <a:off x="11792220" y="5674978"/>
            <a:ext cx="3032637" cy="257344"/>
            <a:chOff x="0" y="0"/>
            <a:chExt cx="3202687" cy="271774"/>
          </a:xfrm>
        </p:grpSpPr>
        <p:sp>
          <p:nvSpPr>
            <p:cNvPr id="27" name="Freeform 27"/>
            <p:cNvSpPr/>
            <p:nvPr/>
          </p:nvSpPr>
          <p:spPr>
            <a:xfrm>
              <a:off x="0" y="0"/>
              <a:ext cx="3202687" cy="271774"/>
            </a:xfrm>
            <a:custGeom>
              <a:avLst/>
              <a:gdLst/>
              <a:ahLst/>
              <a:cxnLst/>
              <a:rect l="l" t="t" r="r" b="b"/>
              <a:pathLst>
                <a:path w="3202687" h="271774">
                  <a:moveTo>
                    <a:pt x="0" y="0"/>
                  </a:moveTo>
                  <a:lnTo>
                    <a:pt x="3202687" y="0"/>
                  </a:lnTo>
                  <a:lnTo>
                    <a:pt x="3202687" y="271774"/>
                  </a:lnTo>
                  <a:lnTo>
                    <a:pt x="0" y="271774"/>
                  </a:lnTo>
                  <a:close/>
                </a:path>
              </a:pathLst>
            </a:custGeom>
            <a:solidFill>
              <a:srgbClr val="5C665C"/>
            </a:solidFill>
          </p:spPr>
        </p:sp>
      </p:grpSp>
      <p:sp>
        <p:nvSpPr>
          <p:cNvPr id="28" name="TextBox 28"/>
          <p:cNvSpPr txBox="1"/>
          <p:nvPr/>
        </p:nvSpPr>
        <p:spPr>
          <a:xfrm>
            <a:off x="9317221" y="1707848"/>
            <a:ext cx="1764851" cy="291364"/>
          </a:xfrm>
          <a:prstGeom prst="rect">
            <a:avLst/>
          </a:prstGeom>
        </p:spPr>
        <p:txBody>
          <a:bodyPr lIns="0" tIns="0" rIns="0" bIns="0" rtlCol="0" anchor="t">
            <a:spAutoFit/>
          </a:bodyPr>
          <a:lstStyle/>
          <a:p>
            <a:pPr algn="ctr">
              <a:lnSpc>
                <a:spcPts val="2416"/>
              </a:lnSpc>
            </a:pPr>
            <a:r>
              <a:rPr lang="en-US" sz="1726" spc="207">
                <a:solidFill>
                  <a:srgbClr val="C4AC60"/>
                </a:solidFill>
                <a:latin typeface="Glacial Indifference Bold"/>
              </a:rPr>
              <a:t>14.11.20</a:t>
            </a:r>
          </a:p>
        </p:txBody>
      </p:sp>
      <p:sp>
        <p:nvSpPr>
          <p:cNvPr id="29" name="TextBox 29"/>
          <p:cNvSpPr txBox="1"/>
          <p:nvPr/>
        </p:nvSpPr>
        <p:spPr>
          <a:xfrm>
            <a:off x="10395524" y="1707848"/>
            <a:ext cx="1764851" cy="291364"/>
          </a:xfrm>
          <a:prstGeom prst="rect">
            <a:avLst/>
          </a:prstGeom>
        </p:spPr>
        <p:txBody>
          <a:bodyPr lIns="0" tIns="0" rIns="0" bIns="0" rtlCol="0" anchor="t">
            <a:spAutoFit/>
          </a:bodyPr>
          <a:lstStyle/>
          <a:p>
            <a:pPr algn="ctr">
              <a:lnSpc>
                <a:spcPts val="2416"/>
              </a:lnSpc>
            </a:pPr>
            <a:r>
              <a:rPr lang="en-US" sz="1726" spc="207">
                <a:solidFill>
                  <a:srgbClr val="C4AC60"/>
                </a:solidFill>
                <a:latin typeface="Glacial Indifference Bold"/>
              </a:rPr>
              <a:t>15.11.20</a:t>
            </a:r>
          </a:p>
        </p:txBody>
      </p:sp>
      <p:sp>
        <p:nvSpPr>
          <p:cNvPr id="30" name="TextBox 30"/>
          <p:cNvSpPr txBox="1"/>
          <p:nvPr/>
        </p:nvSpPr>
        <p:spPr>
          <a:xfrm>
            <a:off x="11459831" y="1707848"/>
            <a:ext cx="1764851" cy="291364"/>
          </a:xfrm>
          <a:prstGeom prst="rect">
            <a:avLst/>
          </a:prstGeom>
        </p:spPr>
        <p:txBody>
          <a:bodyPr lIns="0" tIns="0" rIns="0" bIns="0" rtlCol="0" anchor="t">
            <a:spAutoFit/>
          </a:bodyPr>
          <a:lstStyle/>
          <a:p>
            <a:pPr algn="ctr">
              <a:lnSpc>
                <a:spcPts val="2416"/>
              </a:lnSpc>
            </a:pPr>
            <a:r>
              <a:rPr lang="en-US" sz="1726" spc="207">
                <a:solidFill>
                  <a:srgbClr val="C4AC60"/>
                </a:solidFill>
                <a:latin typeface="Glacial Indifference Bold"/>
              </a:rPr>
              <a:t>16.11.20</a:t>
            </a:r>
          </a:p>
        </p:txBody>
      </p:sp>
      <p:sp>
        <p:nvSpPr>
          <p:cNvPr id="31" name="TextBox 31"/>
          <p:cNvSpPr txBox="1"/>
          <p:nvPr/>
        </p:nvSpPr>
        <p:spPr>
          <a:xfrm>
            <a:off x="12533944" y="1707848"/>
            <a:ext cx="1764851" cy="299287"/>
          </a:xfrm>
          <a:prstGeom prst="rect">
            <a:avLst/>
          </a:prstGeom>
        </p:spPr>
        <p:txBody>
          <a:bodyPr lIns="0" tIns="0" rIns="0" bIns="0" rtlCol="0" anchor="t">
            <a:spAutoFit/>
          </a:bodyPr>
          <a:lstStyle/>
          <a:p>
            <a:pPr algn="ctr">
              <a:lnSpc>
                <a:spcPts val="2416"/>
              </a:lnSpc>
            </a:pPr>
            <a:r>
              <a:rPr lang="en-US" sz="1726" spc="207">
                <a:solidFill>
                  <a:srgbClr val="C4AC60"/>
                </a:solidFill>
                <a:latin typeface="Glacial Indifference Bold"/>
              </a:rPr>
              <a:t>17.11.20</a:t>
            </a:r>
          </a:p>
        </p:txBody>
      </p:sp>
      <p:sp>
        <p:nvSpPr>
          <p:cNvPr id="32" name="TextBox 32"/>
          <p:cNvSpPr txBox="1"/>
          <p:nvPr/>
        </p:nvSpPr>
        <p:spPr>
          <a:xfrm>
            <a:off x="13604600" y="1707848"/>
            <a:ext cx="1764851" cy="299287"/>
          </a:xfrm>
          <a:prstGeom prst="rect">
            <a:avLst/>
          </a:prstGeom>
        </p:spPr>
        <p:txBody>
          <a:bodyPr lIns="0" tIns="0" rIns="0" bIns="0" rtlCol="0" anchor="t">
            <a:spAutoFit/>
          </a:bodyPr>
          <a:lstStyle/>
          <a:p>
            <a:pPr algn="ctr">
              <a:lnSpc>
                <a:spcPts val="2416"/>
              </a:lnSpc>
            </a:pPr>
            <a:r>
              <a:rPr lang="en-US" sz="1726" spc="207">
                <a:solidFill>
                  <a:srgbClr val="C4AC60"/>
                </a:solidFill>
                <a:latin typeface="Glacial Indifference Bold"/>
              </a:rPr>
              <a:t>18.11.20</a:t>
            </a:r>
          </a:p>
        </p:txBody>
      </p:sp>
      <p:sp>
        <p:nvSpPr>
          <p:cNvPr id="33" name="TextBox 33"/>
          <p:cNvSpPr txBox="1"/>
          <p:nvPr/>
        </p:nvSpPr>
        <p:spPr>
          <a:xfrm>
            <a:off x="14666165" y="1707848"/>
            <a:ext cx="1764851" cy="290572"/>
          </a:xfrm>
          <a:prstGeom prst="rect">
            <a:avLst/>
          </a:prstGeom>
        </p:spPr>
        <p:txBody>
          <a:bodyPr lIns="0" tIns="0" rIns="0" bIns="0" rtlCol="0" anchor="t">
            <a:spAutoFit/>
          </a:bodyPr>
          <a:lstStyle/>
          <a:p>
            <a:pPr algn="ctr">
              <a:lnSpc>
                <a:spcPts val="2416"/>
              </a:lnSpc>
            </a:pPr>
            <a:r>
              <a:rPr lang="en-US" sz="1726" spc="207">
                <a:solidFill>
                  <a:srgbClr val="C4AC60"/>
                </a:solidFill>
                <a:latin typeface="Glacial Indifference Bold"/>
              </a:rPr>
              <a:t>19.11.20</a:t>
            </a:r>
          </a:p>
        </p:txBody>
      </p:sp>
      <p:sp>
        <p:nvSpPr>
          <p:cNvPr id="34" name="TextBox 34"/>
          <p:cNvSpPr txBox="1"/>
          <p:nvPr/>
        </p:nvSpPr>
        <p:spPr>
          <a:xfrm>
            <a:off x="15822336" y="1716563"/>
            <a:ext cx="1764851" cy="290572"/>
          </a:xfrm>
          <a:prstGeom prst="rect">
            <a:avLst/>
          </a:prstGeom>
        </p:spPr>
        <p:txBody>
          <a:bodyPr lIns="0" tIns="0" rIns="0" bIns="0" rtlCol="0" anchor="t">
            <a:spAutoFit/>
          </a:bodyPr>
          <a:lstStyle/>
          <a:p>
            <a:pPr algn="ctr">
              <a:lnSpc>
                <a:spcPts val="2416"/>
              </a:lnSpc>
            </a:pPr>
            <a:r>
              <a:rPr lang="en-US" sz="1726" spc="207">
                <a:solidFill>
                  <a:srgbClr val="C4AC60"/>
                </a:solidFill>
                <a:latin typeface="Glacial Indifference Bold"/>
              </a:rPr>
              <a:t>20.11.20</a:t>
            </a:r>
          </a:p>
        </p:txBody>
      </p:sp>
      <p:sp>
        <p:nvSpPr>
          <p:cNvPr id="35" name="TextBox 35"/>
          <p:cNvSpPr txBox="1"/>
          <p:nvPr/>
        </p:nvSpPr>
        <p:spPr>
          <a:xfrm>
            <a:off x="725775" y="6319996"/>
            <a:ext cx="3709830" cy="389951"/>
          </a:xfrm>
          <a:prstGeom prst="rect">
            <a:avLst/>
          </a:prstGeom>
        </p:spPr>
        <p:txBody>
          <a:bodyPr lIns="0" tIns="0" rIns="0" bIns="0" rtlCol="0" anchor="t">
            <a:spAutoFit/>
          </a:bodyPr>
          <a:lstStyle/>
          <a:p>
            <a:pPr>
              <a:lnSpc>
                <a:spcPts val="2882"/>
              </a:lnSpc>
              <a:spcBef>
                <a:spcPct val="0"/>
              </a:spcBef>
            </a:pPr>
            <a:r>
              <a:rPr lang="en-US" sz="2058" spc="247">
                <a:solidFill>
                  <a:srgbClr val="5C665C"/>
                </a:solidFill>
                <a:latin typeface="Old Standard"/>
              </a:rPr>
              <a:t>Writing reports</a:t>
            </a:r>
          </a:p>
        </p:txBody>
      </p:sp>
      <p:grpSp>
        <p:nvGrpSpPr>
          <p:cNvPr id="36" name="Group 36"/>
          <p:cNvGrpSpPr/>
          <p:nvPr/>
        </p:nvGrpSpPr>
        <p:grpSpPr>
          <a:xfrm>
            <a:off x="4717863" y="6384621"/>
            <a:ext cx="12434956" cy="446690"/>
            <a:chOff x="0" y="0"/>
            <a:chExt cx="9664153" cy="347157"/>
          </a:xfrm>
        </p:grpSpPr>
        <p:sp>
          <p:nvSpPr>
            <p:cNvPr id="37" name="Freeform 37"/>
            <p:cNvSpPr/>
            <p:nvPr/>
          </p:nvSpPr>
          <p:spPr>
            <a:xfrm>
              <a:off x="0" y="0"/>
              <a:ext cx="9664153" cy="347157"/>
            </a:xfrm>
            <a:custGeom>
              <a:avLst/>
              <a:gdLst/>
              <a:ahLst/>
              <a:cxnLst/>
              <a:rect l="l" t="t" r="r" b="b"/>
              <a:pathLst>
                <a:path w="9664153" h="347157">
                  <a:moveTo>
                    <a:pt x="0" y="0"/>
                  </a:moveTo>
                  <a:lnTo>
                    <a:pt x="9664153" y="0"/>
                  </a:lnTo>
                  <a:lnTo>
                    <a:pt x="9664153" y="347157"/>
                  </a:lnTo>
                  <a:lnTo>
                    <a:pt x="0" y="347157"/>
                  </a:lnTo>
                  <a:close/>
                </a:path>
              </a:pathLst>
            </a:custGeom>
            <a:solidFill>
              <a:srgbClr val="C4AC60"/>
            </a:solidFill>
          </p:spPr>
        </p:sp>
      </p:grpSp>
      <p:grpSp>
        <p:nvGrpSpPr>
          <p:cNvPr id="38" name="Group 38"/>
          <p:cNvGrpSpPr/>
          <p:nvPr/>
        </p:nvGrpSpPr>
        <p:grpSpPr>
          <a:xfrm>
            <a:off x="9761631" y="6479294"/>
            <a:ext cx="1011995" cy="257344"/>
            <a:chOff x="0" y="0"/>
            <a:chExt cx="1068741" cy="271774"/>
          </a:xfrm>
        </p:grpSpPr>
        <p:sp>
          <p:nvSpPr>
            <p:cNvPr id="39" name="Freeform 39"/>
            <p:cNvSpPr/>
            <p:nvPr/>
          </p:nvSpPr>
          <p:spPr>
            <a:xfrm>
              <a:off x="0" y="0"/>
              <a:ext cx="1068741" cy="271774"/>
            </a:xfrm>
            <a:custGeom>
              <a:avLst/>
              <a:gdLst/>
              <a:ahLst/>
              <a:cxnLst/>
              <a:rect l="l" t="t" r="r" b="b"/>
              <a:pathLst>
                <a:path w="1068741" h="271774">
                  <a:moveTo>
                    <a:pt x="0" y="0"/>
                  </a:moveTo>
                  <a:lnTo>
                    <a:pt x="1068741" y="0"/>
                  </a:lnTo>
                  <a:lnTo>
                    <a:pt x="1068741" y="271774"/>
                  </a:lnTo>
                  <a:lnTo>
                    <a:pt x="0" y="271774"/>
                  </a:lnTo>
                  <a:close/>
                </a:path>
              </a:pathLst>
            </a:custGeom>
            <a:solidFill>
              <a:srgbClr val="5C665C"/>
            </a:solidFill>
          </p:spPr>
        </p:sp>
      </p:grpSp>
      <p:grpSp>
        <p:nvGrpSpPr>
          <p:cNvPr id="40" name="Group 40"/>
          <p:cNvGrpSpPr/>
          <p:nvPr/>
        </p:nvGrpSpPr>
        <p:grpSpPr>
          <a:xfrm>
            <a:off x="14824857" y="6479294"/>
            <a:ext cx="2268969" cy="257344"/>
            <a:chOff x="0" y="0"/>
            <a:chExt cx="2396197" cy="271774"/>
          </a:xfrm>
        </p:grpSpPr>
        <p:sp>
          <p:nvSpPr>
            <p:cNvPr id="41" name="Freeform 41"/>
            <p:cNvSpPr/>
            <p:nvPr/>
          </p:nvSpPr>
          <p:spPr>
            <a:xfrm>
              <a:off x="0" y="0"/>
              <a:ext cx="2396197" cy="271774"/>
            </a:xfrm>
            <a:custGeom>
              <a:avLst/>
              <a:gdLst/>
              <a:ahLst/>
              <a:cxnLst/>
              <a:rect l="l" t="t" r="r" b="b"/>
              <a:pathLst>
                <a:path w="2396197" h="271774">
                  <a:moveTo>
                    <a:pt x="0" y="0"/>
                  </a:moveTo>
                  <a:lnTo>
                    <a:pt x="2396197" y="0"/>
                  </a:lnTo>
                  <a:lnTo>
                    <a:pt x="2396197" y="271774"/>
                  </a:lnTo>
                  <a:lnTo>
                    <a:pt x="0" y="271774"/>
                  </a:lnTo>
                  <a:close/>
                </a:path>
              </a:pathLst>
            </a:custGeom>
            <a:solidFill>
              <a:srgbClr val="5C665C"/>
            </a:solidFill>
          </p:spPr>
        </p:sp>
      </p:grpSp>
      <p:sp>
        <p:nvSpPr>
          <p:cNvPr id="42" name="TextBox 42"/>
          <p:cNvSpPr txBox="1"/>
          <p:nvPr/>
        </p:nvSpPr>
        <p:spPr>
          <a:xfrm>
            <a:off x="700813" y="2192645"/>
            <a:ext cx="3842274" cy="615740"/>
          </a:xfrm>
          <a:prstGeom prst="rect">
            <a:avLst/>
          </a:prstGeom>
        </p:spPr>
        <p:txBody>
          <a:bodyPr lIns="0" tIns="0" rIns="0" bIns="0" rtlCol="0" anchor="t">
            <a:spAutoFit/>
          </a:bodyPr>
          <a:lstStyle/>
          <a:p>
            <a:pPr>
              <a:lnSpc>
                <a:spcPts val="2401"/>
              </a:lnSpc>
              <a:spcBef>
                <a:spcPct val="0"/>
              </a:spcBef>
            </a:pPr>
            <a:r>
              <a:rPr lang="en-US" sz="1715" spc="205">
                <a:solidFill>
                  <a:srgbClr val="5C665C"/>
                </a:solidFill>
                <a:latin typeface="Old Standard"/>
              </a:rPr>
              <a:t>Obtaining basic information about the project</a:t>
            </a:r>
          </a:p>
        </p:txBody>
      </p:sp>
      <p:grpSp>
        <p:nvGrpSpPr>
          <p:cNvPr id="43" name="Group 43"/>
          <p:cNvGrpSpPr/>
          <p:nvPr/>
        </p:nvGrpSpPr>
        <p:grpSpPr>
          <a:xfrm>
            <a:off x="4717863" y="2259320"/>
            <a:ext cx="12434956" cy="446690"/>
            <a:chOff x="0" y="0"/>
            <a:chExt cx="9664153" cy="347157"/>
          </a:xfrm>
        </p:grpSpPr>
        <p:sp>
          <p:nvSpPr>
            <p:cNvPr id="44" name="Freeform 44"/>
            <p:cNvSpPr/>
            <p:nvPr/>
          </p:nvSpPr>
          <p:spPr>
            <a:xfrm>
              <a:off x="0" y="0"/>
              <a:ext cx="9664153" cy="347157"/>
            </a:xfrm>
            <a:custGeom>
              <a:avLst/>
              <a:gdLst/>
              <a:ahLst/>
              <a:cxnLst/>
              <a:rect l="l" t="t" r="r" b="b"/>
              <a:pathLst>
                <a:path w="9664153" h="347157">
                  <a:moveTo>
                    <a:pt x="0" y="0"/>
                  </a:moveTo>
                  <a:lnTo>
                    <a:pt x="9664153" y="0"/>
                  </a:lnTo>
                  <a:lnTo>
                    <a:pt x="9664153" y="347157"/>
                  </a:lnTo>
                  <a:lnTo>
                    <a:pt x="0" y="347157"/>
                  </a:lnTo>
                  <a:close/>
                </a:path>
              </a:pathLst>
            </a:custGeom>
            <a:solidFill>
              <a:srgbClr val="C4AC60"/>
            </a:solidFill>
          </p:spPr>
        </p:sp>
      </p:grpSp>
      <p:grpSp>
        <p:nvGrpSpPr>
          <p:cNvPr id="45" name="Group 45"/>
          <p:cNvGrpSpPr/>
          <p:nvPr/>
        </p:nvGrpSpPr>
        <p:grpSpPr>
          <a:xfrm>
            <a:off x="4773458" y="2364240"/>
            <a:ext cx="995975" cy="232678"/>
            <a:chOff x="0" y="0"/>
            <a:chExt cx="774048" cy="180831"/>
          </a:xfrm>
        </p:grpSpPr>
        <p:sp>
          <p:nvSpPr>
            <p:cNvPr id="46" name="Freeform 46"/>
            <p:cNvSpPr/>
            <p:nvPr/>
          </p:nvSpPr>
          <p:spPr>
            <a:xfrm>
              <a:off x="0" y="0"/>
              <a:ext cx="774048" cy="180832"/>
            </a:xfrm>
            <a:custGeom>
              <a:avLst/>
              <a:gdLst/>
              <a:ahLst/>
              <a:cxnLst/>
              <a:rect l="l" t="t" r="r" b="b"/>
              <a:pathLst>
                <a:path w="774048" h="180832">
                  <a:moveTo>
                    <a:pt x="0" y="0"/>
                  </a:moveTo>
                  <a:lnTo>
                    <a:pt x="774048" y="0"/>
                  </a:lnTo>
                  <a:lnTo>
                    <a:pt x="774048" y="180832"/>
                  </a:lnTo>
                  <a:lnTo>
                    <a:pt x="0" y="180832"/>
                  </a:lnTo>
                  <a:close/>
                </a:path>
              </a:pathLst>
            </a:custGeom>
            <a:solidFill>
              <a:srgbClr val="5C665C"/>
            </a:solidFill>
          </p:spPr>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686C8"/>
        </a:solidFill>
        <a:effectLst/>
      </p:bgPr>
    </p:bg>
    <p:spTree>
      <p:nvGrpSpPr>
        <p:cNvPr id="1" name=""/>
        <p:cNvGrpSpPr/>
        <p:nvPr/>
      </p:nvGrpSpPr>
      <p:grpSpPr>
        <a:xfrm>
          <a:off x="0" y="0"/>
          <a:ext cx="0" cy="0"/>
          <a:chOff x="0" y="0"/>
          <a:chExt cx="0" cy="0"/>
        </a:xfrm>
      </p:grpSpPr>
      <p:grpSp>
        <p:nvGrpSpPr>
          <p:cNvPr id="2" name="Group 2"/>
          <p:cNvGrpSpPr/>
          <p:nvPr/>
        </p:nvGrpSpPr>
        <p:grpSpPr>
          <a:xfrm>
            <a:off x="619346" y="1781092"/>
            <a:ext cx="6272978" cy="6675138"/>
            <a:chOff x="0" y="0"/>
            <a:chExt cx="8363971" cy="8900185"/>
          </a:xfrm>
        </p:grpSpPr>
        <p:sp>
          <p:nvSpPr>
            <p:cNvPr id="3" name="TextBox 3"/>
            <p:cNvSpPr txBox="1"/>
            <p:nvPr/>
          </p:nvSpPr>
          <p:spPr>
            <a:xfrm>
              <a:off x="0" y="-47625"/>
              <a:ext cx="8363971" cy="892502"/>
            </a:xfrm>
            <a:prstGeom prst="rect">
              <a:avLst/>
            </a:prstGeom>
          </p:spPr>
          <p:txBody>
            <a:bodyPr lIns="0" tIns="0" rIns="0" bIns="0" rtlCol="0" anchor="t">
              <a:spAutoFit/>
            </a:bodyPr>
            <a:lstStyle/>
            <a:p>
              <a:pPr marL="0" lvl="0" indent="0">
                <a:lnSpc>
                  <a:spcPts val="5460"/>
                </a:lnSpc>
              </a:pPr>
              <a:r>
                <a:rPr lang="en-US" sz="4200">
                  <a:solidFill>
                    <a:srgbClr val="09427D"/>
                  </a:solidFill>
                  <a:latin typeface="Arita Buri Bold"/>
                </a:rPr>
                <a:t>Bot features</a:t>
              </a:r>
            </a:p>
          </p:txBody>
        </p:sp>
        <p:sp>
          <p:nvSpPr>
            <p:cNvPr id="4" name="TextBox 4"/>
            <p:cNvSpPr txBox="1"/>
            <p:nvPr/>
          </p:nvSpPr>
          <p:spPr>
            <a:xfrm>
              <a:off x="0" y="991834"/>
              <a:ext cx="8363971" cy="1281236"/>
            </a:xfrm>
            <a:prstGeom prst="rect">
              <a:avLst/>
            </a:prstGeom>
          </p:spPr>
          <p:txBody>
            <a:bodyPr lIns="0" tIns="0" rIns="0" bIns="0" rtlCol="0" anchor="t">
              <a:spAutoFit/>
            </a:bodyPr>
            <a:lstStyle/>
            <a:p>
              <a:pPr marL="0" lvl="0" indent="0">
                <a:lnSpc>
                  <a:spcPts val="3919"/>
                </a:lnSpc>
              </a:pPr>
              <a:r>
                <a:rPr lang="en-US" sz="2800">
                  <a:solidFill>
                    <a:srgbClr val="FFFFFF"/>
                  </a:solidFill>
                  <a:latin typeface="HK Grotesk Light"/>
                </a:rPr>
                <a:t>During the two weeks, I created a bot called StomatologyKZ.</a:t>
              </a:r>
            </a:p>
          </p:txBody>
        </p:sp>
        <p:sp>
          <p:nvSpPr>
            <p:cNvPr id="5" name="TextBox 5"/>
            <p:cNvSpPr txBox="1"/>
            <p:nvPr/>
          </p:nvSpPr>
          <p:spPr>
            <a:xfrm>
              <a:off x="0" y="2970215"/>
              <a:ext cx="8363971" cy="892502"/>
            </a:xfrm>
            <a:prstGeom prst="rect">
              <a:avLst/>
            </a:prstGeom>
          </p:spPr>
          <p:txBody>
            <a:bodyPr lIns="0" tIns="0" rIns="0" bIns="0" rtlCol="0" anchor="t">
              <a:spAutoFit/>
            </a:bodyPr>
            <a:lstStyle/>
            <a:p>
              <a:pPr marL="0" lvl="0" indent="0">
                <a:lnSpc>
                  <a:spcPts val="5460"/>
                </a:lnSpc>
              </a:pPr>
              <a:r>
                <a:rPr lang="en-US" sz="4200">
                  <a:solidFill>
                    <a:srgbClr val="09427D"/>
                  </a:solidFill>
                  <a:latin typeface="Arita Buri Bold"/>
                </a:rPr>
                <a:t>Picture 1</a:t>
              </a:r>
            </a:p>
          </p:txBody>
        </p:sp>
        <p:sp>
          <p:nvSpPr>
            <p:cNvPr id="6" name="TextBox 6"/>
            <p:cNvSpPr txBox="1"/>
            <p:nvPr/>
          </p:nvSpPr>
          <p:spPr>
            <a:xfrm>
              <a:off x="0" y="3977034"/>
              <a:ext cx="8363971" cy="1940692"/>
            </a:xfrm>
            <a:prstGeom prst="rect">
              <a:avLst/>
            </a:prstGeom>
          </p:spPr>
          <p:txBody>
            <a:bodyPr lIns="0" tIns="0" rIns="0" bIns="0" rtlCol="0" anchor="t">
              <a:spAutoFit/>
            </a:bodyPr>
            <a:lstStyle/>
            <a:p>
              <a:pPr marL="0" lvl="0" indent="0">
                <a:lnSpc>
                  <a:spcPts val="3919"/>
                </a:lnSpc>
              </a:pPr>
              <a:r>
                <a:rPr lang="en-US" sz="2800">
                  <a:solidFill>
                    <a:srgbClr val="FFFFFF"/>
                  </a:solidFill>
                  <a:latin typeface="HK Grotesk Light"/>
                </a:rPr>
                <a:t>The bot greets the person with a sticker and shows its capabilities at the beginning.</a:t>
              </a:r>
            </a:p>
          </p:txBody>
        </p:sp>
        <p:sp>
          <p:nvSpPr>
            <p:cNvPr id="7" name="TextBox 7"/>
            <p:cNvSpPr txBox="1"/>
            <p:nvPr/>
          </p:nvSpPr>
          <p:spPr>
            <a:xfrm>
              <a:off x="0" y="6677545"/>
              <a:ext cx="8363971" cy="892502"/>
            </a:xfrm>
            <a:prstGeom prst="rect">
              <a:avLst/>
            </a:prstGeom>
          </p:spPr>
          <p:txBody>
            <a:bodyPr lIns="0" tIns="0" rIns="0" bIns="0" rtlCol="0" anchor="t">
              <a:spAutoFit/>
            </a:bodyPr>
            <a:lstStyle/>
            <a:p>
              <a:pPr marL="0" lvl="0" indent="0">
                <a:lnSpc>
                  <a:spcPts val="5460"/>
                </a:lnSpc>
              </a:pPr>
              <a:r>
                <a:rPr lang="en-US" sz="4200">
                  <a:solidFill>
                    <a:srgbClr val="09427D"/>
                  </a:solidFill>
                  <a:latin typeface="Arita Buri Bold"/>
                </a:rPr>
                <a:t>Picture 2</a:t>
              </a:r>
            </a:p>
          </p:txBody>
        </p:sp>
        <p:sp>
          <p:nvSpPr>
            <p:cNvPr id="8" name="TextBox 8"/>
            <p:cNvSpPr txBox="1"/>
            <p:nvPr/>
          </p:nvSpPr>
          <p:spPr>
            <a:xfrm>
              <a:off x="0" y="7618949"/>
              <a:ext cx="8363971" cy="1281236"/>
            </a:xfrm>
            <a:prstGeom prst="rect">
              <a:avLst/>
            </a:prstGeom>
          </p:spPr>
          <p:txBody>
            <a:bodyPr lIns="0" tIns="0" rIns="0" bIns="0" rtlCol="0" anchor="t">
              <a:spAutoFit/>
            </a:bodyPr>
            <a:lstStyle/>
            <a:p>
              <a:pPr marL="0" lvl="0" indent="0">
                <a:lnSpc>
                  <a:spcPts val="3919"/>
                </a:lnSpc>
              </a:pPr>
              <a:r>
                <a:rPr lang="en-US" sz="2800">
                  <a:solidFill>
                    <a:srgbClr val="FFFFFF"/>
                  </a:solidFill>
                  <a:latin typeface="HK Grotesk Light"/>
                </a:rPr>
                <a:t>The bot allows you to choose a dental clinic and then services.</a:t>
              </a:r>
            </a:p>
          </p:txBody>
        </p:sp>
      </p:grpSp>
      <p:pic>
        <p:nvPicPr>
          <p:cNvPr id="9" name="Picture 9"/>
          <p:cNvPicPr>
            <a:picLocks noChangeAspect="1"/>
          </p:cNvPicPr>
          <p:nvPr/>
        </p:nvPicPr>
        <p:blipFill>
          <a:blip r:embed="rId2"/>
          <a:srcRect l="509" r="309"/>
          <a:stretch>
            <a:fillRect/>
          </a:stretch>
        </p:blipFill>
        <p:spPr>
          <a:xfrm>
            <a:off x="12918203" y="400864"/>
            <a:ext cx="4679184" cy="9435595"/>
          </a:xfrm>
          <a:prstGeom prst="rect">
            <a:avLst/>
          </a:prstGeom>
        </p:spPr>
      </p:pic>
      <p:pic>
        <p:nvPicPr>
          <p:cNvPr id="10" name="Picture 10"/>
          <p:cNvPicPr>
            <a:picLocks noChangeAspect="1"/>
          </p:cNvPicPr>
          <p:nvPr/>
        </p:nvPicPr>
        <p:blipFill>
          <a:blip r:embed="rId3"/>
          <a:srcRect l="2886" r="2886"/>
          <a:stretch>
            <a:fillRect/>
          </a:stretch>
        </p:blipFill>
        <p:spPr>
          <a:xfrm>
            <a:off x="13193523" y="1879918"/>
            <a:ext cx="4262145" cy="6297475"/>
          </a:xfrm>
          <a:prstGeom prst="rect">
            <a:avLst/>
          </a:prstGeom>
        </p:spPr>
      </p:pic>
      <p:grpSp>
        <p:nvGrpSpPr>
          <p:cNvPr id="11" name="Group 11"/>
          <p:cNvGrpSpPr/>
          <p:nvPr/>
        </p:nvGrpSpPr>
        <p:grpSpPr>
          <a:xfrm>
            <a:off x="7727753" y="400864"/>
            <a:ext cx="4630360" cy="9435595"/>
            <a:chOff x="0" y="0"/>
            <a:chExt cx="6173814" cy="12580793"/>
          </a:xfrm>
        </p:grpSpPr>
        <p:pic>
          <p:nvPicPr>
            <p:cNvPr id="12" name="Picture 12"/>
            <p:cNvPicPr>
              <a:picLocks noChangeAspect="1"/>
            </p:cNvPicPr>
            <p:nvPr/>
          </p:nvPicPr>
          <p:blipFill>
            <a:blip r:embed="rId2"/>
            <a:srcRect l="318" r="1534"/>
            <a:stretch>
              <a:fillRect/>
            </a:stretch>
          </p:blipFill>
          <p:spPr>
            <a:xfrm>
              <a:off x="0" y="0"/>
              <a:ext cx="6173814" cy="12580793"/>
            </a:xfrm>
            <a:prstGeom prst="rect">
              <a:avLst/>
            </a:prstGeom>
          </p:spPr>
        </p:pic>
        <p:pic>
          <p:nvPicPr>
            <p:cNvPr id="13" name="Picture 13"/>
            <p:cNvPicPr>
              <a:picLocks noChangeAspect="1"/>
            </p:cNvPicPr>
            <p:nvPr/>
          </p:nvPicPr>
          <p:blipFill>
            <a:blip r:embed="rId4"/>
            <a:srcRect/>
            <a:stretch>
              <a:fillRect/>
            </a:stretch>
          </p:blipFill>
          <p:spPr>
            <a:xfrm>
              <a:off x="253132" y="2042631"/>
              <a:ext cx="5667550" cy="8038402"/>
            </a:xfrm>
            <a:prstGeom prst="rect">
              <a:avLst/>
            </a:prstGeom>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63B8A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18" r="1534"/>
          <a:stretch>
            <a:fillRect/>
          </a:stretch>
        </p:blipFill>
        <p:spPr>
          <a:xfrm>
            <a:off x="160952" y="0"/>
            <a:ext cx="5048173" cy="10287000"/>
          </a:xfrm>
          <a:prstGeom prst="rect">
            <a:avLst/>
          </a:prstGeom>
        </p:spPr>
      </p:pic>
      <p:grpSp>
        <p:nvGrpSpPr>
          <p:cNvPr id="3" name="Group 3"/>
          <p:cNvGrpSpPr/>
          <p:nvPr/>
        </p:nvGrpSpPr>
        <p:grpSpPr>
          <a:xfrm>
            <a:off x="5811506" y="2323466"/>
            <a:ext cx="6272978" cy="3917166"/>
            <a:chOff x="0" y="0"/>
            <a:chExt cx="8363971" cy="5222888"/>
          </a:xfrm>
        </p:grpSpPr>
        <p:sp>
          <p:nvSpPr>
            <p:cNvPr id="4" name="TextBox 4"/>
            <p:cNvSpPr txBox="1"/>
            <p:nvPr/>
          </p:nvSpPr>
          <p:spPr>
            <a:xfrm>
              <a:off x="0" y="-47625"/>
              <a:ext cx="8363971" cy="892502"/>
            </a:xfrm>
            <a:prstGeom prst="rect">
              <a:avLst/>
            </a:prstGeom>
          </p:spPr>
          <p:txBody>
            <a:bodyPr lIns="0" tIns="0" rIns="0" bIns="0" rtlCol="0" anchor="t">
              <a:spAutoFit/>
            </a:bodyPr>
            <a:lstStyle/>
            <a:p>
              <a:pPr marL="0" lvl="0" indent="0">
                <a:lnSpc>
                  <a:spcPts val="5460"/>
                </a:lnSpc>
              </a:pPr>
              <a:r>
                <a:rPr lang="en-US" sz="4200">
                  <a:solidFill>
                    <a:srgbClr val="09427D"/>
                  </a:solidFill>
                  <a:latin typeface="Arita Buri Bold"/>
                </a:rPr>
                <a:t>Picture 1</a:t>
              </a:r>
            </a:p>
          </p:txBody>
        </p:sp>
        <p:sp>
          <p:nvSpPr>
            <p:cNvPr id="5" name="TextBox 5"/>
            <p:cNvSpPr txBox="1"/>
            <p:nvPr/>
          </p:nvSpPr>
          <p:spPr>
            <a:xfrm>
              <a:off x="0" y="959194"/>
              <a:ext cx="8363971" cy="1281236"/>
            </a:xfrm>
            <a:prstGeom prst="rect">
              <a:avLst/>
            </a:prstGeom>
          </p:spPr>
          <p:txBody>
            <a:bodyPr lIns="0" tIns="0" rIns="0" bIns="0" rtlCol="0" anchor="t">
              <a:spAutoFit/>
            </a:bodyPr>
            <a:lstStyle/>
            <a:p>
              <a:pPr marL="0" lvl="0" indent="0">
                <a:lnSpc>
                  <a:spcPts val="3919"/>
                </a:lnSpc>
              </a:pPr>
              <a:r>
                <a:rPr lang="en-US" sz="2800">
                  <a:solidFill>
                    <a:srgbClr val="FFFFFF"/>
                  </a:solidFill>
                  <a:latin typeface="HK Grotesk Light"/>
                </a:rPr>
                <a:t>A person learns only what he wants. All information is official.</a:t>
              </a:r>
            </a:p>
          </p:txBody>
        </p:sp>
        <p:sp>
          <p:nvSpPr>
            <p:cNvPr id="6" name="TextBox 6"/>
            <p:cNvSpPr txBox="1"/>
            <p:nvPr/>
          </p:nvSpPr>
          <p:spPr>
            <a:xfrm>
              <a:off x="0" y="3000249"/>
              <a:ext cx="8363971" cy="892502"/>
            </a:xfrm>
            <a:prstGeom prst="rect">
              <a:avLst/>
            </a:prstGeom>
          </p:spPr>
          <p:txBody>
            <a:bodyPr lIns="0" tIns="0" rIns="0" bIns="0" rtlCol="0" anchor="t">
              <a:spAutoFit/>
            </a:bodyPr>
            <a:lstStyle/>
            <a:p>
              <a:pPr marL="0" lvl="0" indent="0">
                <a:lnSpc>
                  <a:spcPts val="5460"/>
                </a:lnSpc>
              </a:pPr>
              <a:r>
                <a:rPr lang="en-US" sz="4200">
                  <a:solidFill>
                    <a:srgbClr val="09427D"/>
                  </a:solidFill>
                  <a:latin typeface="Arita Buri Bold"/>
                </a:rPr>
                <a:t>Picture 2</a:t>
              </a:r>
            </a:p>
          </p:txBody>
        </p:sp>
        <p:sp>
          <p:nvSpPr>
            <p:cNvPr id="7" name="TextBox 7"/>
            <p:cNvSpPr txBox="1"/>
            <p:nvPr/>
          </p:nvSpPr>
          <p:spPr>
            <a:xfrm>
              <a:off x="0" y="3941653"/>
              <a:ext cx="8363971" cy="1281236"/>
            </a:xfrm>
            <a:prstGeom prst="rect">
              <a:avLst/>
            </a:prstGeom>
          </p:spPr>
          <p:txBody>
            <a:bodyPr lIns="0" tIns="0" rIns="0" bIns="0" rtlCol="0" anchor="t">
              <a:spAutoFit/>
            </a:bodyPr>
            <a:lstStyle/>
            <a:p>
              <a:pPr marL="0" lvl="0" indent="0">
                <a:lnSpc>
                  <a:spcPts val="3919"/>
                </a:lnSpc>
              </a:pPr>
              <a:r>
                <a:rPr lang="en-US" sz="2800">
                  <a:solidFill>
                    <a:srgbClr val="FFFFFF"/>
                  </a:solidFill>
                  <a:latin typeface="HK Grotesk Light"/>
                </a:rPr>
                <a:t>One of the cool features in the bot is promo codes</a:t>
              </a:r>
            </a:p>
          </p:txBody>
        </p:sp>
      </p:grpSp>
      <p:pic>
        <p:nvPicPr>
          <p:cNvPr id="8" name="Picture 8"/>
          <p:cNvPicPr>
            <a:picLocks noChangeAspect="1"/>
          </p:cNvPicPr>
          <p:nvPr/>
        </p:nvPicPr>
        <p:blipFill>
          <a:blip r:embed="rId2"/>
          <a:srcRect t="1172" b="1172"/>
          <a:stretch>
            <a:fillRect/>
          </a:stretch>
        </p:blipFill>
        <p:spPr>
          <a:xfrm>
            <a:off x="12918203" y="0"/>
            <a:ext cx="5267048" cy="10287000"/>
          </a:xfrm>
          <a:prstGeom prst="rect">
            <a:avLst/>
          </a:prstGeom>
        </p:spPr>
      </p:pic>
      <p:pic>
        <p:nvPicPr>
          <p:cNvPr id="9" name="Picture 9"/>
          <p:cNvPicPr>
            <a:picLocks noChangeAspect="1"/>
          </p:cNvPicPr>
          <p:nvPr/>
        </p:nvPicPr>
        <p:blipFill>
          <a:blip r:embed="rId3"/>
          <a:srcRect t="7129" r="2966" b="7129"/>
          <a:stretch>
            <a:fillRect/>
          </a:stretch>
        </p:blipFill>
        <p:spPr>
          <a:xfrm>
            <a:off x="415263" y="1846883"/>
            <a:ext cx="4602086" cy="6593235"/>
          </a:xfrm>
          <a:prstGeom prst="rect">
            <a:avLst/>
          </a:prstGeom>
        </p:spPr>
      </p:pic>
      <p:pic>
        <p:nvPicPr>
          <p:cNvPr id="10" name="Picture 10"/>
          <p:cNvPicPr>
            <a:picLocks noChangeAspect="1"/>
          </p:cNvPicPr>
          <p:nvPr/>
        </p:nvPicPr>
        <p:blipFill>
          <a:blip r:embed="rId4"/>
          <a:srcRect/>
          <a:stretch>
            <a:fillRect/>
          </a:stretch>
        </p:blipFill>
        <p:spPr>
          <a:xfrm>
            <a:off x="13192655" y="2123072"/>
            <a:ext cx="4718144" cy="597697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0000"/>
          </a:blip>
          <a:srcRect/>
          <a:stretch>
            <a:fillRect/>
          </a:stretch>
        </p:blipFill>
        <p:spPr>
          <a:xfrm rot="5400000">
            <a:off x="1268367" y="2703158"/>
            <a:ext cx="4134496" cy="4880685"/>
          </a:xfrm>
          <a:prstGeom prst="rect">
            <a:avLst/>
          </a:prstGeom>
        </p:spPr>
      </p:pic>
      <p:pic>
        <p:nvPicPr>
          <p:cNvPr id="3" name="Picture 3"/>
          <p:cNvPicPr>
            <a:picLocks noChangeAspect="1"/>
          </p:cNvPicPr>
          <p:nvPr/>
        </p:nvPicPr>
        <p:blipFill>
          <a:blip r:embed="rId3">
            <a:alphaModFix amt="50000"/>
          </a:blip>
          <a:srcRect/>
          <a:stretch>
            <a:fillRect/>
          </a:stretch>
        </p:blipFill>
        <p:spPr>
          <a:xfrm rot="-7318190">
            <a:off x="11970293" y="3013607"/>
            <a:ext cx="3608524" cy="4259786"/>
          </a:xfrm>
          <a:prstGeom prst="rect">
            <a:avLst/>
          </a:prstGeom>
        </p:spPr>
      </p:pic>
      <p:grpSp>
        <p:nvGrpSpPr>
          <p:cNvPr id="4" name="Group 4"/>
          <p:cNvGrpSpPr/>
          <p:nvPr/>
        </p:nvGrpSpPr>
        <p:grpSpPr>
          <a:xfrm>
            <a:off x="1445550" y="3771276"/>
            <a:ext cx="3780130" cy="2501269"/>
            <a:chOff x="0" y="0"/>
            <a:chExt cx="5040173" cy="3335026"/>
          </a:xfrm>
        </p:grpSpPr>
        <p:sp>
          <p:nvSpPr>
            <p:cNvPr id="5" name="TextBox 5"/>
            <p:cNvSpPr txBox="1"/>
            <p:nvPr/>
          </p:nvSpPr>
          <p:spPr>
            <a:xfrm>
              <a:off x="0" y="-9525"/>
              <a:ext cx="5040173" cy="720397"/>
            </a:xfrm>
            <a:prstGeom prst="rect">
              <a:avLst/>
            </a:prstGeom>
          </p:spPr>
          <p:txBody>
            <a:bodyPr lIns="0" tIns="0" rIns="0" bIns="0" rtlCol="0" anchor="t">
              <a:spAutoFit/>
            </a:bodyPr>
            <a:lstStyle/>
            <a:p>
              <a:pPr marL="0" lvl="0" indent="0" algn="ctr">
                <a:lnSpc>
                  <a:spcPts val="4213"/>
                </a:lnSpc>
                <a:spcBef>
                  <a:spcPct val="0"/>
                </a:spcBef>
              </a:pPr>
              <a:r>
                <a:rPr lang="en-US" sz="3510">
                  <a:solidFill>
                    <a:srgbClr val="FFFFFF"/>
                  </a:solidFill>
                  <a:latin typeface="Arita Buri Bold"/>
                </a:rPr>
                <a:t>Advantages</a:t>
              </a:r>
            </a:p>
          </p:txBody>
        </p:sp>
        <p:sp>
          <p:nvSpPr>
            <p:cNvPr id="6" name="TextBox 6"/>
            <p:cNvSpPr txBox="1"/>
            <p:nvPr/>
          </p:nvSpPr>
          <p:spPr>
            <a:xfrm>
              <a:off x="0" y="887020"/>
              <a:ext cx="5040173" cy="2448005"/>
            </a:xfrm>
            <a:prstGeom prst="rect">
              <a:avLst/>
            </a:prstGeom>
          </p:spPr>
          <p:txBody>
            <a:bodyPr lIns="0" tIns="0" rIns="0" bIns="0" rtlCol="0" anchor="t">
              <a:spAutoFit/>
            </a:bodyPr>
            <a:lstStyle/>
            <a:p>
              <a:pPr marL="568503" lvl="1" indent="-284251">
                <a:lnSpc>
                  <a:spcPts val="3686"/>
                </a:lnSpc>
                <a:buFont typeface="Arial"/>
                <a:buChar char="•"/>
              </a:pPr>
              <a:r>
                <a:rPr lang="en-US" sz="2633" spc="26">
                  <a:solidFill>
                    <a:srgbClr val="FFFFFF"/>
                  </a:solidFill>
                  <a:latin typeface="HK Grotesk Light"/>
                </a:rPr>
                <a:t>Conveniently.</a:t>
              </a:r>
            </a:p>
            <a:p>
              <a:pPr marL="568503" lvl="1" indent="-284251">
                <a:lnSpc>
                  <a:spcPts val="3686"/>
                </a:lnSpc>
                <a:buFont typeface="Arial"/>
                <a:buChar char="•"/>
              </a:pPr>
              <a:r>
                <a:rPr lang="en-US" sz="2633" spc="26">
                  <a:solidFill>
                    <a:srgbClr val="FFFFFF"/>
                  </a:solidFill>
                  <a:latin typeface="HK Grotesk Light"/>
                </a:rPr>
                <a:t>Quickly.</a:t>
              </a:r>
            </a:p>
            <a:p>
              <a:pPr marL="568503" lvl="1" indent="-284251">
                <a:lnSpc>
                  <a:spcPts val="3686"/>
                </a:lnSpc>
                <a:buFont typeface="Arial"/>
                <a:buChar char="•"/>
              </a:pPr>
              <a:r>
                <a:rPr lang="en-US" sz="2633" spc="26">
                  <a:solidFill>
                    <a:srgbClr val="FFFFFF"/>
                  </a:solidFill>
                  <a:latin typeface="HK Grotesk Light"/>
                </a:rPr>
                <a:t>Reliable information.</a:t>
              </a:r>
            </a:p>
            <a:p>
              <a:pPr marL="568503" lvl="1" indent="-284251">
                <a:lnSpc>
                  <a:spcPts val="3686"/>
                </a:lnSpc>
                <a:buFont typeface="Arial"/>
                <a:buChar char="•"/>
              </a:pPr>
              <a:r>
                <a:rPr lang="en-US" sz="2633" spc="26">
                  <a:solidFill>
                    <a:srgbClr val="FFFFFF"/>
                  </a:solidFill>
                  <a:latin typeface="HK Grotesk Light"/>
                </a:rPr>
                <a:t>Cross-platform.</a:t>
              </a:r>
            </a:p>
          </p:txBody>
        </p:sp>
      </p:grpSp>
      <p:grpSp>
        <p:nvGrpSpPr>
          <p:cNvPr id="7" name="Group 7"/>
          <p:cNvGrpSpPr/>
          <p:nvPr/>
        </p:nvGrpSpPr>
        <p:grpSpPr>
          <a:xfrm>
            <a:off x="11789070" y="4455916"/>
            <a:ext cx="3970969" cy="1131988"/>
            <a:chOff x="0" y="0"/>
            <a:chExt cx="5294625" cy="1509317"/>
          </a:xfrm>
        </p:grpSpPr>
        <p:sp>
          <p:nvSpPr>
            <p:cNvPr id="8" name="TextBox 8"/>
            <p:cNvSpPr txBox="1"/>
            <p:nvPr/>
          </p:nvSpPr>
          <p:spPr>
            <a:xfrm>
              <a:off x="0" y="-9525"/>
              <a:ext cx="5294625" cy="793293"/>
            </a:xfrm>
            <a:prstGeom prst="rect">
              <a:avLst/>
            </a:prstGeom>
          </p:spPr>
          <p:txBody>
            <a:bodyPr lIns="0" tIns="0" rIns="0" bIns="0" rtlCol="0" anchor="t">
              <a:spAutoFit/>
            </a:bodyPr>
            <a:lstStyle/>
            <a:p>
              <a:pPr marL="0" lvl="0" indent="0" algn="ctr">
                <a:lnSpc>
                  <a:spcPts val="4638"/>
                </a:lnSpc>
                <a:spcBef>
                  <a:spcPct val="0"/>
                </a:spcBef>
              </a:pPr>
              <a:r>
                <a:rPr lang="en-US" sz="3865">
                  <a:solidFill>
                    <a:srgbClr val="09427D"/>
                  </a:solidFill>
                  <a:latin typeface="Arita Buri Bold"/>
                </a:rPr>
                <a:t>Disadvantages</a:t>
              </a:r>
            </a:p>
          </p:txBody>
        </p:sp>
        <p:sp>
          <p:nvSpPr>
            <p:cNvPr id="9" name="TextBox 9"/>
            <p:cNvSpPr txBox="1"/>
            <p:nvPr/>
          </p:nvSpPr>
          <p:spPr>
            <a:xfrm>
              <a:off x="0" y="867696"/>
              <a:ext cx="5294625" cy="641622"/>
            </a:xfrm>
            <a:prstGeom prst="rect">
              <a:avLst/>
            </a:prstGeom>
          </p:spPr>
          <p:txBody>
            <a:bodyPr lIns="0" tIns="0" rIns="0" bIns="0" rtlCol="0" anchor="t">
              <a:spAutoFit/>
            </a:bodyPr>
            <a:lstStyle/>
            <a:p>
              <a:pPr marL="0" lvl="0" indent="0" algn="ctr">
                <a:lnSpc>
                  <a:spcPts val="4058"/>
                </a:lnSpc>
              </a:pPr>
              <a:r>
                <a:rPr lang="en-US" sz="2899" spc="28">
                  <a:solidFill>
                    <a:srgbClr val="09427D"/>
                  </a:solidFill>
                  <a:latin typeface="HK Grotesk Light"/>
                </a:rPr>
                <a:t>Data refresh</a:t>
              </a:r>
            </a:p>
          </p:txBody>
        </p:sp>
      </p:grpSp>
      <p:sp>
        <p:nvSpPr>
          <p:cNvPr id="10" name="TextBox 10"/>
          <p:cNvSpPr txBox="1"/>
          <p:nvPr/>
        </p:nvSpPr>
        <p:spPr>
          <a:xfrm>
            <a:off x="3335615" y="1564369"/>
            <a:ext cx="10727221" cy="898323"/>
          </a:xfrm>
          <a:prstGeom prst="rect">
            <a:avLst/>
          </a:prstGeom>
        </p:spPr>
        <p:txBody>
          <a:bodyPr lIns="0" tIns="0" rIns="0" bIns="0" rtlCol="0" anchor="t">
            <a:spAutoFit/>
          </a:bodyPr>
          <a:lstStyle/>
          <a:p>
            <a:pPr marL="0" lvl="0" indent="0" algn="ctr">
              <a:lnSpc>
                <a:spcPts val="5460"/>
              </a:lnSpc>
            </a:pPr>
            <a:r>
              <a:rPr lang="en-US" sz="9600" dirty="0">
                <a:solidFill>
                  <a:srgbClr val="09427D"/>
                </a:solidFill>
                <a:latin typeface="Arita Buri Bold"/>
              </a:rPr>
              <a:t>+ and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TotalTime>
  <Words>568</Words>
  <Application>Microsoft Office PowerPoint</Application>
  <PresentationFormat>Произвольный</PresentationFormat>
  <Paragraphs>89</Paragraphs>
  <Slides>12</Slides>
  <Notes>0</Notes>
  <HiddenSlides>0</HiddenSlides>
  <MMClips>0</MMClips>
  <ScaleCrop>false</ScaleCrop>
  <HeadingPairs>
    <vt:vector size="6" baseType="variant">
      <vt:variant>
        <vt:lpstr>Использованные шрифты</vt:lpstr>
      </vt:variant>
      <vt:variant>
        <vt:i4>10</vt:i4>
      </vt:variant>
      <vt:variant>
        <vt:lpstr>Тема</vt:lpstr>
      </vt:variant>
      <vt:variant>
        <vt:i4>1</vt:i4>
      </vt:variant>
      <vt:variant>
        <vt:lpstr>Заголовки слайдов</vt:lpstr>
      </vt:variant>
      <vt:variant>
        <vt:i4>12</vt:i4>
      </vt:variant>
    </vt:vector>
  </HeadingPairs>
  <TitlesOfParts>
    <vt:vector size="23" baseType="lpstr">
      <vt:lpstr>Arita Buri Bold</vt:lpstr>
      <vt:lpstr>Glacial Indifference Bold</vt:lpstr>
      <vt:lpstr>Arimo</vt:lpstr>
      <vt:lpstr>HK Grotesk Light</vt:lpstr>
      <vt:lpstr>Arial</vt:lpstr>
      <vt:lpstr>Calibri</vt:lpstr>
      <vt:lpstr>DM Sans Bold</vt:lpstr>
      <vt:lpstr>Times Neue Roman</vt:lpstr>
      <vt:lpstr>Old Standard</vt:lpstr>
      <vt:lpstr>DM Sans</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and Blue Illustrative Technology Pitch Deck Presentation</dc:title>
  <cp:lastModifiedBy>Dias Kamza</cp:lastModifiedBy>
  <cp:revision>3</cp:revision>
  <dcterms:created xsi:type="dcterms:W3CDTF">2006-08-16T00:00:00Z</dcterms:created>
  <dcterms:modified xsi:type="dcterms:W3CDTF">2020-11-19T20:30:11Z</dcterms:modified>
  <dc:identifier>DAEN-qtEv2g</dc:identifier>
</cp:coreProperties>
</file>